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08" r:id="rId5"/>
    <p:sldMasterId id="2147483920" r:id="rId6"/>
  </p:sldMasterIdLst>
  <p:notesMasterIdLst>
    <p:notesMasterId r:id="rId40"/>
  </p:notesMasterIdLst>
  <p:handoutMasterIdLst>
    <p:handoutMasterId r:id="rId41"/>
  </p:handoutMasterIdLst>
  <p:sldIdLst>
    <p:sldId id="917" r:id="rId7"/>
    <p:sldId id="918" r:id="rId8"/>
    <p:sldId id="507" r:id="rId9"/>
    <p:sldId id="509" r:id="rId10"/>
    <p:sldId id="833" r:id="rId11"/>
    <p:sldId id="835" r:id="rId12"/>
    <p:sldId id="887" r:id="rId13"/>
    <p:sldId id="888" r:id="rId14"/>
    <p:sldId id="919" r:id="rId15"/>
    <p:sldId id="890" r:id="rId16"/>
    <p:sldId id="891" r:id="rId17"/>
    <p:sldId id="892" r:id="rId18"/>
    <p:sldId id="895" r:id="rId19"/>
    <p:sldId id="896" r:id="rId20"/>
    <p:sldId id="920" r:id="rId21"/>
    <p:sldId id="897" r:id="rId22"/>
    <p:sldId id="899" r:id="rId23"/>
    <p:sldId id="900" r:id="rId24"/>
    <p:sldId id="898" r:id="rId25"/>
    <p:sldId id="903" r:id="rId26"/>
    <p:sldId id="902" r:id="rId27"/>
    <p:sldId id="904" r:id="rId28"/>
    <p:sldId id="905" r:id="rId29"/>
    <p:sldId id="921" r:id="rId30"/>
    <p:sldId id="907" r:id="rId31"/>
    <p:sldId id="908" r:id="rId32"/>
    <p:sldId id="909" r:id="rId33"/>
    <p:sldId id="911" r:id="rId34"/>
    <p:sldId id="910" r:id="rId35"/>
    <p:sldId id="912" r:id="rId36"/>
    <p:sldId id="922" r:id="rId37"/>
    <p:sldId id="915" r:id="rId38"/>
    <p:sldId id="916" r:id="rId39"/>
  </p:sldIdLst>
  <p:sldSz cx="12192000" cy="6858000"/>
  <p:notesSz cx="6645275" cy="9775825"/>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15:guide id="1" orient="horz" pos="3079">
          <p15:clr>
            <a:srgbClr val="A4A3A4"/>
          </p15:clr>
        </p15:guide>
        <p15:guide id="2" pos="2093">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84D937-6837-0D10-82B4-23B06B5F81C5}" name="Russell-Furlong, Reuben" initials="RFR" userId="S::RRFurlong@qa.com::e9d87ac5-24fc-4c54-94e2-a648512f304f" providerId="AD"/>
  <p188:author id="{7F2644C1-8090-8885-AB79-4056C91921E3}" name="Cameron, Donald" initials="CD" userId="Cameron, Donal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1258"/>
    <a:srgbClr val="4D39C5"/>
    <a:srgbClr val="F8D237"/>
    <a:srgbClr val="FFFFFF"/>
    <a:srgbClr val="F3622C"/>
    <a:srgbClr val="31D3AE"/>
    <a:srgbClr val="004050"/>
    <a:srgbClr val="09EDB8"/>
    <a:srgbClr val="7E0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63081-CC87-4464-A306-DAAA2ABB6CDE}" v="1" dt="2024-02-20T12:12:13.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7" autoAdjust="0"/>
    <p:restoredTop sz="73956" autoAdjust="0"/>
  </p:normalViewPr>
  <p:slideViewPr>
    <p:cSldViewPr snapToGrid="0" snapToObjects="1" showGuides="1">
      <p:cViewPr varScale="1">
        <p:scale>
          <a:sx n="80" d="100"/>
          <a:sy n="80" d="100"/>
        </p:scale>
        <p:origin x="1818" y="96"/>
      </p:cViewPr>
      <p:guideLst>
        <p:guide pos="3840"/>
        <p:guide orient="horz" pos="377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p:scale>
          <a:sx n="49" d="100"/>
          <a:sy n="49" d="100"/>
        </p:scale>
        <p:origin x="2766" y="654"/>
      </p:cViewPr>
      <p:guideLst>
        <p:guide orient="horz" pos="3079"/>
        <p:guide pos="209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04C9D-E018-4AA4-A056-6ACBB2ED555B}"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CEB5AB09-7019-4870-A5CB-D5655A814F06}">
      <dgm:prSet/>
      <dgm:spPr/>
      <dgm:t>
        <a:bodyPr/>
        <a:lstStyle/>
        <a:p>
          <a:r>
            <a:rPr lang="en-GB" b="1" dirty="0"/>
            <a:t>Testing helps to solve problems early because: </a:t>
          </a:r>
          <a:endParaRPr lang="en-US" dirty="0"/>
        </a:p>
      </dgm:t>
    </dgm:pt>
    <dgm:pt modelId="{9598169F-BB53-41B5-9084-D992D8614E35}" type="parTrans" cxnId="{2D9FDDA7-3104-4C75-8139-D41B8C79FC90}">
      <dgm:prSet/>
      <dgm:spPr/>
      <dgm:t>
        <a:bodyPr/>
        <a:lstStyle/>
        <a:p>
          <a:endParaRPr lang="en-US"/>
        </a:p>
      </dgm:t>
    </dgm:pt>
    <dgm:pt modelId="{083E7D5A-952F-4300-83F5-6C3562285155}" type="sibTrans" cxnId="{2D9FDDA7-3104-4C75-8139-D41B8C79FC90}">
      <dgm:prSet/>
      <dgm:spPr/>
      <dgm:t>
        <a:bodyPr/>
        <a:lstStyle/>
        <a:p>
          <a:endParaRPr lang="en-US"/>
        </a:p>
      </dgm:t>
    </dgm:pt>
    <dgm:pt modelId="{52C9B99C-68BD-4105-BCD0-BC1FE5F11AC8}">
      <dgm:prSet/>
      <dgm:spPr/>
      <dgm:t>
        <a:bodyPr/>
        <a:lstStyle/>
        <a:p>
          <a:r>
            <a:rPr lang="en-GB" dirty="0"/>
            <a:t>bugs are expensive to fix in production.</a:t>
          </a:r>
          <a:endParaRPr lang="en-US" dirty="0"/>
        </a:p>
      </dgm:t>
    </dgm:pt>
    <dgm:pt modelId="{1B4B7CC4-BD85-48D9-88BE-1567F81D1A75}" type="parTrans" cxnId="{546DF6BD-AC80-4288-9DAA-2A7BB387F837}">
      <dgm:prSet/>
      <dgm:spPr/>
      <dgm:t>
        <a:bodyPr/>
        <a:lstStyle/>
        <a:p>
          <a:endParaRPr lang="en-US"/>
        </a:p>
      </dgm:t>
    </dgm:pt>
    <dgm:pt modelId="{260B542D-358E-4C7F-A759-0C22E95AD3D7}" type="sibTrans" cxnId="{546DF6BD-AC80-4288-9DAA-2A7BB387F837}">
      <dgm:prSet/>
      <dgm:spPr/>
      <dgm:t>
        <a:bodyPr/>
        <a:lstStyle/>
        <a:p>
          <a:endParaRPr lang="en-US"/>
        </a:p>
      </dgm:t>
    </dgm:pt>
    <dgm:pt modelId="{4053B9C1-27EB-4A54-BDEE-55D883209460}">
      <dgm:prSet/>
      <dgm:spPr/>
      <dgm:t>
        <a:bodyPr/>
        <a:lstStyle/>
        <a:p>
          <a:r>
            <a:rPr lang="en-GB" dirty="0"/>
            <a:t>lives could be affected (Airline, Transport…).</a:t>
          </a:r>
          <a:endParaRPr lang="en-US" dirty="0"/>
        </a:p>
      </dgm:t>
    </dgm:pt>
    <dgm:pt modelId="{7C333CF0-1E74-43D6-B6F2-E986B7A4865E}" type="parTrans" cxnId="{15F585A2-ECDE-49C2-B769-C90F44500F28}">
      <dgm:prSet/>
      <dgm:spPr/>
      <dgm:t>
        <a:bodyPr/>
        <a:lstStyle/>
        <a:p>
          <a:endParaRPr lang="en-US"/>
        </a:p>
      </dgm:t>
    </dgm:pt>
    <dgm:pt modelId="{FEBE7F3C-07F3-41B0-9A3F-65607E0287F8}" type="sibTrans" cxnId="{15F585A2-ECDE-49C2-B769-C90F44500F28}">
      <dgm:prSet/>
      <dgm:spPr/>
      <dgm:t>
        <a:bodyPr/>
        <a:lstStyle/>
        <a:p>
          <a:endParaRPr lang="en-US"/>
        </a:p>
      </dgm:t>
    </dgm:pt>
    <dgm:pt modelId="{2D3880DD-E0A2-4172-83C2-F6B7381F25F0}">
      <dgm:prSet/>
      <dgm:spPr/>
      <dgm:t>
        <a:bodyPr/>
        <a:lstStyle/>
        <a:p>
          <a:r>
            <a:rPr lang="en-GB" dirty="0"/>
            <a:t>reputation could be affected.  </a:t>
          </a:r>
          <a:endParaRPr lang="en-US" dirty="0"/>
        </a:p>
      </dgm:t>
    </dgm:pt>
    <dgm:pt modelId="{89937DD1-FFAF-479A-868C-A99AD6A31255}" type="parTrans" cxnId="{F8469F18-88F9-4D56-8AE3-8DD7CBD3AD6E}">
      <dgm:prSet/>
      <dgm:spPr/>
      <dgm:t>
        <a:bodyPr/>
        <a:lstStyle/>
        <a:p>
          <a:endParaRPr lang="en-US"/>
        </a:p>
      </dgm:t>
    </dgm:pt>
    <dgm:pt modelId="{99F07FCA-AEF3-412A-870A-6245D69DB9C9}" type="sibTrans" cxnId="{F8469F18-88F9-4D56-8AE3-8DD7CBD3AD6E}">
      <dgm:prSet/>
      <dgm:spPr/>
      <dgm:t>
        <a:bodyPr/>
        <a:lstStyle/>
        <a:p>
          <a:endParaRPr lang="en-US"/>
        </a:p>
      </dgm:t>
    </dgm:pt>
    <dgm:pt modelId="{49B7D147-9191-4DDD-94AF-F7E134DD0144}">
      <dgm:prSet/>
      <dgm:spPr/>
      <dgm:t>
        <a:bodyPr/>
        <a:lstStyle/>
        <a:p>
          <a:r>
            <a:rPr lang="en-GB" dirty="0"/>
            <a:t>performance and security are critical.</a:t>
          </a:r>
          <a:endParaRPr lang="en-US" dirty="0"/>
        </a:p>
      </dgm:t>
    </dgm:pt>
    <dgm:pt modelId="{CB64D43E-634E-4399-8BED-65C01E6CDCC2}" type="parTrans" cxnId="{33505E08-48F6-45D0-A4F0-43932DA1B351}">
      <dgm:prSet/>
      <dgm:spPr/>
      <dgm:t>
        <a:bodyPr/>
        <a:lstStyle/>
        <a:p>
          <a:endParaRPr lang="en-US"/>
        </a:p>
      </dgm:t>
    </dgm:pt>
    <dgm:pt modelId="{3403D534-1EA0-473C-AA7F-9BC6A249145B}" type="sibTrans" cxnId="{33505E08-48F6-45D0-A4F0-43932DA1B351}">
      <dgm:prSet/>
      <dgm:spPr/>
      <dgm:t>
        <a:bodyPr/>
        <a:lstStyle/>
        <a:p>
          <a:endParaRPr lang="en-US"/>
        </a:p>
      </dgm:t>
    </dgm:pt>
    <dgm:pt modelId="{010844BA-F603-4A03-B2DE-AD0CC97302E1}">
      <dgm:prSet/>
      <dgm:spPr/>
      <dgm:t>
        <a:bodyPr/>
        <a:lstStyle/>
        <a:p>
          <a:r>
            <a:rPr lang="en-GB" b="1" dirty="0"/>
            <a:t>Examples of disasters caused by not testing:</a:t>
          </a:r>
          <a:endParaRPr lang="en-US" dirty="0"/>
        </a:p>
      </dgm:t>
    </dgm:pt>
    <dgm:pt modelId="{6DC7D266-2709-4D2E-84B7-6637F14CC8F8}" type="parTrans" cxnId="{31BE937E-F6A2-4026-B567-AC7F23B94322}">
      <dgm:prSet/>
      <dgm:spPr/>
      <dgm:t>
        <a:bodyPr/>
        <a:lstStyle/>
        <a:p>
          <a:endParaRPr lang="en-US"/>
        </a:p>
      </dgm:t>
    </dgm:pt>
    <dgm:pt modelId="{AAA7DA4D-A1D0-4E1B-B4B1-71D1CBAED210}" type="sibTrans" cxnId="{31BE937E-F6A2-4026-B567-AC7F23B94322}">
      <dgm:prSet/>
      <dgm:spPr/>
      <dgm:t>
        <a:bodyPr/>
        <a:lstStyle/>
        <a:p>
          <a:endParaRPr lang="en-US"/>
        </a:p>
      </dgm:t>
    </dgm:pt>
    <dgm:pt modelId="{326BAD35-10CE-4D97-89D9-7E0FBCC2651A}">
      <dgm:prSet/>
      <dgm:spPr/>
      <dgm:t>
        <a:bodyPr/>
        <a:lstStyle/>
        <a:p>
          <a:r>
            <a:rPr lang="en-GB">
              <a:hlinkClick xmlns:r="http://schemas.openxmlformats.org/officeDocument/2006/relationships" r:id="rId1"/>
            </a:rPr>
            <a:t>https://dzone.com/articles/the-biggest-software-failures-in-recent-years</a:t>
          </a:r>
          <a:endParaRPr lang="en-US"/>
        </a:p>
      </dgm:t>
    </dgm:pt>
    <dgm:pt modelId="{3BBBDE78-62B2-490F-95B3-F30A4ACEB6A0}" type="parTrans" cxnId="{44094880-E7D6-4F6A-A3FD-AEA834BA78F8}">
      <dgm:prSet/>
      <dgm:spPr/>
      <dgm:t>
        <a:bodyPr/>
        <a:lstStyle/>
        <a:p>
          <a:endParaRPr lang="en-US"/>
        </a:p>
      </dgm:t>
    </dgm:pt>
    <dgm:pt modelId="{1C76C4D0-914F-4B22-A32D-F2B990988088}" type="sibTrans" cxnId="{44094880-E7D6-4F6A-A3FD-AEA834BA78F8}">
      <dgm:prSet/>
      <dgm:spPr/>
      <dgm:t>
        <a:bodyPr/>
        <a:lstStyle/>
        <a:p>
          <a:endParaRPr lang="en-US"/>
        </a:p>
      </dgm:t>
    </dgm:pt>
    <dgm:pt modelId="{53DD8D0C-2630-483F-80E2-D0F05DB6B9A1}" type="pres">
      <dgm:prSet presAssocID="{10704C9D-E018-4AA4-A056-6ACBB2ED555B}" presName="linear" presStyleCnt="0">
        <dgm:presLayoutVars>
          <dgm:dir/>
          <dgm:animLvl val="lvl"/>
          <dgm:resizeHandles val="exact"/>
        </dgm:presLayoutVars>
      </dgm:prSet>
      <dgm:spPr/>
    </dgm:pt>
    <dgm:pt modelId="{29829401-8644-4E22-8B7A-CA7755ABB87F}" type="pres">
      <dgm:prSet presAssocID="{CEB5AB09-7019-4870-A5CB-D5655A814F06}" presName="parentLin" presStyleCnt="0"/>
      <dgm:spPr/>
    </dgm:pt>
    <dgm:pt modelId="{A69C8007-BD56-4A45-BF6B-023A81A39B8D}" type="pres">
      <dgm:prSet presAssocID="{CEB5AB09-7019-4870-A5CB-D5655A814F06}" presName="parentLeftMargin" presStyleLbl="node1" presStyleIdx="0" presStyleCnt="2"/>
      <dgm:spPr/>
    </dgm:pt>
    <dgm:pt modelId="{8D4B42F5-FFC1-4349-A92C-33DE0140760D}" type="pres">
      <dgm:prSet presAssocID="{CEB5AB09-7019-4870-A5CB-D5655A814F06}" presName="parentText" presStyleLbl="node1" presStyleIdx="0" presStyleCnt="2">
        <dgm:presLayoutVars>
          <dgm:chMax val="0"/>
          <dgm:bulletEnabled val="1"/>
        </dgm:presLayoutVars>
      </dgm:prSet>
      <dgm:spPr/>
    </dgm:pt>
    <dgm:pt modelId="{549DD350-BE07-4B3E-8BA8-F3717EE6F4A8}" type="pres">
      <dgm:prSet presAssocID="{CEB5AB09-7019-4870-A5CB-D5655A814F06}" presName="negativeSpace" presStyleCnt="0"/>
      <dgm:spPr/>
    </dgm:pt>
    <dgm:pt modelId="{FE2FEADB-9585-4752-A50E-57F2626AD792}" type="pres">
      <dgm:prSet presAssocID="{CEB5AB09-7019-4870-A5CB-D5655A814F06}" presName="childText" presStyleLbl="conFgAcc1" presStyleIdx="0" presStyleCnt="2">
        <dgm:presLayoutVars>
          <dgm:bulletEnabled val="1"/>
        </dgm:presLayoutVars>
      </dgm:prSet>
      <dgm:spPr/>
    </dgm:pt>
    <dgm:pt modelId="{B3021B64-BC0F-46DE-9D7D-4AC6409E6517}" type="pres">
      <dgm:prSet presAssocID="{083E7D5A-952F-4300-83F5-6C3562285155}" presName="spaceBetweenRectangles" presStyleCnt="0"/>
      <dgm:spPr/>
    </dgm:pt>
    <dgm:pt modelId="{A38F3547-1414-42A1-88D5-D67856EF4071}" type="pres">
      <dgm:prSet presAssocID="{010844BA-F603-4A03-B2DE-AD0CC97302E1}" presName="parentLin" presStyleCnt="0"/>
      <dgm:spPr/>
    </dgm:pt>
    <dgm:pt modelId="{5F465D41-AC08-47CB-B52C-64CC4AD8CAFD}" type="pres">
      <dgm:prSet presAssocID="{010844BA-F603-4A03-B2DE-AD0CC97302E1}" presName="parentLeftMargin" presStyleLbl="node1" presStyleIdx="0" presStyleCnt="2"/>
      <dgm:spPr/>
    </dgm:pt>
    <dgm:pt modelId="{0E2D87AB-1AF5-45C7-BD3B-75C11A985840}" type="pres">
      <dgm:prSet presAssocID="{010844BA-F603-4A03-B2DE-AD0CC97302E1}" presName="parentText" presStyleLbl="node1" presStyleIdx="1" presStyleCnt="2">
        <dgm:presLayoutVars>
          <dgm:chMax val="0"/>
          <dgm:bulletEnabled val="1"/>
        </dgm:presLayoutVars>
      </dgm:prSet>
      <dgm:spPr/>
    </dgm:pt>
    <dgm:pt modelId="{AD410A0A-FC9B-43DE-8685-B1EAD737F9F4}" type="pres">
      <dgm:prSet presAssocID="{010844BA-F603-4A03-B2DE-AD0CC97302E1}" presName="negativeSpace" presStyleCnt="0"/>
      <dgm:spPr/>
    </dgm:pt>
    <dgm:pt modelId="{C1AA5308-012A-4E1F-94C1-E918CCB1FC93}" type="pres">
      <dgm:prSet presAssocID="{010844BA-F603-4A03-B2DE-AD0CC97302E1}" presName="childText" presStyleLbl="conFgAcc1" presStyleIdx="1" presStyleCnt="2">
        <dgm:presLayoutVars>
          <dgm:bulletEnabled val="1"/>
        </dgm:presLayoutVars>
      </dgm:prSet>
      <dgm:spPr/>
    </dgm:pt>
  </dgm:ptLst>
  <dgm:cxnLst>
    <dgm:cxn modelId="{33505E08-48F6-45D0-A4F0-43932DA1B351}" srcId="{CEB5AB09-7019-4870-A5CB-D5655A814F06}" destId="{49B7D147-9191-4DDD-94AF-F7E134DD0144}" srcOrd="3" destOrd="0" parTransId="{CB64D43E-634E-4399-8BED-65C01E6CDCC2}" sibTransId="{3403D534-1EA0-473C-AA7F-9BC6A249145B}"/>
    <dgm:cxn modelId="{F8469F18-88F9-4D56-8AE3-8DD7CBD3AD6E}" srcId="{CEB5AB09-7019-4870-A5CB-D5655A814F06}" destId="{2D3880DD-E0A2-4172-83C2-F6B7381F25F0}" srcOrd="2" destOrd="0" parTransId="{89937DD1-FFAF-479A-868C-A99AD6A31255}" sibTransId="{99F07FCA-AEF3-412A-870A-6245D69DB9C9}"/>
    <dgm:cxn modelId="{F722A044-316F-41B3-8F5F-E9447232CC8A}" type="presOf" srcId="{52C9B99C-68BD-4105-BCD0-BC1FE5F11AC8}" destId="{FE2FEADB-9585-4752-A50E-57F2626AD792}" srcOrd="0" destOrd="0" presId="urn:microsoft.com/office/officeart/2005/8/layout/list1"/>
    <dgm:cxn modelId="{FA4D6465-D502-4701-AF67-C382DF6B3846}" type="presOf" srcId="{4053B9C1-27EB-4A54-BDEE-55D883209460}" destId="{FE2FEADB-9585-4752-A50E-57F2626AD792}" srcOrd="0" destOrd="1" presId="urn:microsoft.com/office/officeart/2005/8/layout/list1"/>
    <dgm:cxn modelId="{3002416F-151A-4FFD-88AA-FBE2F0B3D552}" type="presOf" srcId="{010844BA-F603-4A03-B2DE-AD0CC97302E1}" destId="{0E2D87AB-1AF5-45C7-BD3B-75C11A985840}" srcOrd="1" destOrd="0" presId="urn:microsoft.com/office/officeart/2005/8/layout/list1"/>
    <dgm:cxn modelId="{7412D64F-4CB9-439F-A19C-13F4794DFB97}" type="presOf" srcId="{2D3880DD-E0A2-4172-83C2-F6B7381F25F0}" destId="{FE2FEADB-9585-4752-A50E-57F2626AD792}" srcOrd="0" destOrd="2" presId="urn:microsoft.com/office/officeart/2005/8/layout/list1"/>
    <dgm:cxn modelId="{31BE937E-F6A2-4026-B567-AC7F23B94322}" srcId="{10704C9D-E018-4AA4-A056-6ACBB2ED555B}" destId="{010844BA-F603-4A03-B2DE-AD0CC97302E1}" srcOrd="1" destOrd="0" parTransId="{6DC7D266-2709-4D2E-84B7-6637F14CC8F8}" sibTransId="{AAA7DA4D-A1D0-4E1B-B4B1-71D1CBAED210}"/>
    <dgm:cxn modelId="{44094880-E7D6-4F6A-A3FD-AEA834BA78F8}" srcId="{010844BA-F603-4A03-B2DE-AD0CC97302E1}" destId="{326BAD35-10CE-4D97-89D9-7E0FBCC2651A}" srcOrd="0" destOrd="0" parTransId="{3BBBDE78-62B2-490F-95B3-F30A4ACEB6A0}" sibTransId="{1C76C4D0-914F-4B22-A32D-F2B990988088}"/>
    <dgm:cxn modelId="{13B8449A-DDAD-4BC8-A89D-34BE6ED25784}" type="presOf" srcId="{CEB5AB09-7019-4870-A5CB-D5655A814F06}" destId="{A69C8007-BD56-4A45-BF6B-023A81A39B8D}" srcOrd="0" destOrd="0" presId="urn:microsoft.com/office/officeart/2005/8/layout/list1"/>
    <dgm:cxn modelId="{CAAEF79C-1329-4EEB-BEC3-4E44D4D354CD}" type="presOf" srcId="{49B7D147-9191-4DDD-94AF-F7E134DD0144}" destId="{FE2FEADB-9585-4752-A50E-57F2626AD792}" srcOrd="0" destOrd="3" presId="urn:microsoft.com/office/officeart/2005/8/layout/list1"/>
    <dgm:cxn modelId="{15F585A2-ECDE-49C2-B769-C90F44500F28}" srcId="{CEB5AB09-7019-4870-A5CB-D5655A814F06}" destId="{4053B9C1-27EB-4A54-BDEE-55D883209460}" srcOrd="1" destOrd="0" parTransId="{7C333CF0-1E74-43D6-B6F2-E986B7A4865E}" sibTransId="{FEBE7F3C-07F3-41B0-9A3F-65607E0287F8}"/>
    <dgm:cxn modelId="{2D9FDDA7-3104-4C75-8139-D41B8C79FC90}" srcId="{10704C9D-E018-4AA4-A056-6ACBB2ED555B}" destId="{CEB5AB09-7019-4870-A5CB-D5655A814F06}" srcOrd="0" destOrd="0" parTransId="{9598169F-BB53-41B5-9084-D992D8614E35}" sibTransId="{083E7D5A-952F-4300-83F5-6C3562285155}"/>
    <dgm:cxn modelId="{546DF6BD-AC80-4288-9DAA-2A7BB387F837}" srcId="{CEB5AB09-7019-4870-A5CB-D5655A814F06}" destId="{52C9B99C-68BD-4105-BCD0-BC1FE5F11AC8}" srcOrd="0" destOrd="0" parTransId="{1B4B7CC4-BD85-48D9-88BE-1567F81D1A75}" sibTransId="{260B542D-358E-4C7F-A759-0C22E95AD3D7}"/>
    <dgm:cxn modelId="{C6C62CEE-76F8-4861-AEA1-788DACE6D7E8}" type="presOf" srcId="{326BAD35-10CE-4D97-89D9-7E0FBCC2651A}" destId="{C1AA5308-012A-4E1F-94C1-E918CCB1FC93}" srcOrd="0" destOrd="0" presId="urn:microsoft.com/office/officeart/2005/8/layout/list1"/>
    <dgm:cxn modelId="{75A433F8-3231-42FA-BB2D-E0EFFECE300B}" type="presOf" srcId="{10704C9D-E018-4AA4-A056-6ACBB2ED555B}" destId="{53DD8D0C-2630-483F-80E2-D0F05DB6B9A1}" srcOrd="0" destOrd="0" presId="urn:microsoft.com/office/officeart/2005/8/layout/list1"/>
    <dgm:cxn modelId="{59CEECF9-1AE5-4015-8062-C82951E22871}" type="presOf" srcId="{CEB5AB09-7019-4870-A5CB-D5655A814F06}" destId="{8D4B42F5-FFC1-4349-A92C-33DE0140760D}" srcOrd="1" destOrd="0" presId="urn:microsoft.com/office/officeart/2005/8/layout/list1"/>
    <dgm:cxn modelId="{F1BC4DFA-D81F-4A8C-B509-BFAD59A64CAD}" type="presOf" srcId="{010844BA-F603-4A03-B2DE-AD0CC97302E1}" destId="{5F465D41-AC08-47CB-B52C-64CC4AD8CAFD}" srcOrd="0" destOrd="0" presId="urn:microsoft.com/office/officeart/2005/8/layout/list1"/>
    <dgm:cxn modelId="{C41119DC-C047-4E16-A995-2AC8EAA85D63}" type="presParOf" srcId="{53DD8D0C-2630-483F-80E2-D0F05DB6B9A1}" destId="{29829401-8644-4E22-8B7A-CA7755ABB87F}" srcOrd="0" destOrd="0" presId="urn:microsoft.com/office/officeart/2005/8/layout/list1"/>
    <dgm:cxn modelId="{5B81FB2D-01F3-44BF-BBCA-8FDFC4186E89}" type="presParOf" srcId="{29829401-8644-4E22-8B7A-CA7755ABB87F}" destId="{A69C8007-BD56-4A45-BF6B-023A81A39B8D}" srcOrd="0" destOrd="0" presId="urn:microsoft.com/office/officeart/2005/8/layout/list1"/>
    <dgm:cxn modelId="{DF9B4321-2A86-4B5F-A24B-72C9A44694F5}" type="presParOf" srcId="{29829401-8644-4E22-8B7A-CA7755ABB87F}" destId="{8D4B42F5-FFC1-4349-A92C-33DE0140760D}" srcOrd="1" destOrd="0" presId="urn:microsoft.com/office/officeart/2005/8/layout/list1"/>
    <dgm:cxn modelId="{20478DAD-0358-46F8-9734-1159EBE10F5D}" type="presParOf" srcId="{53DD8D0C-2630-483F-80E2-D0F05DB6B9A1}" destId="{549DD350-BE07-4B3E-8BA8-F3717EE6F4A8}" srcOrd="1" destOrd="0" presId="urn:microsoft.com/office/officeart/2005/8/layout/list1"/>
    <dgm:cxn modelId="{B54A944A-395D-418C-90A5-B7E091A75EE0}" type="presParOf" srcId="{53DD8D0C-2630-483F-80E2-D0F05DB6B9A1}" destId="{FE2FEADB-9585-4752-A50E-57F2626AD792}" srcOrd="2" destOrd="0" presId="urn:microsoft.com/office/officeart/2005/8/layout/list1"/>
    <dgm:cxn modelId="{89E5AA59-3633-4926-9C5D-68D896B86BBC}" type="presParOf" srcId="{53DD8D0C-2630-483F-80E2-D0F05DB6B9A1}" destId="{B3021B64-BC0F-46DE-9D7D-4AC6409E6517}" srcOrd="3" destOrd="0" presId="urn:microsoft.com/office/officeart/2005/8/layout/list1"/>
    <dgm:cxn modelId="{59D90D8A-0F64-4F5A-9391-406529DFD8C0}" type="presParOf" srcId="{53DD8D0C-2630-483F-80E2-D0F05DB6B9A1}" destId="{A38F3547-1414-42A1-88D5-D67856EF4071}" srcOrd="4" destOrd="0" presId="urn:microsoft.com/office/officeart/2005/8/layout/list1"/>
    <dgm:cxn modelId="{66447B4C-D191-4930-B2FB-FB6FE35E493D}" type="presParOf" srcId="{A38F3547-1414-42A1-88D5-D67856EF4071}" destId="{5F465D41-AC08-47CB-B52C-64CC4AD8CAFD}" srcOrd="0" destOrd="0" presId="urn:microsoft.com/office/officeart/2005/8/layout/list1"/>
    <dgm:cxn modelId="{E7DDAAC2-70EA-4A83-9C14-F122C92998C5}" type="presParOf" srcId="{A38F3547-1414-42A1-88D5-D67856EF4071}" destId="{0E2D87AB-1AF5-45C7-BD3B-75C11A985840}" srcOrd="1" destOrd="0" presId="urn:microsoft.com/office/officeart/2005/8/layout/list1"/>
    <dgm:cxn modelId="{B35D78EC-3E96-4BF0-BD51-CF2CE13E0430}" type="presParOf" srcId="{53DD8D0C-2630-483F-80E2-D0F05DB6B9A1}" destId="{AD410A0A-FC9B-43DE-8685-B1EAD737F9F4}" srcOrd="5" destOrd="0" presId="urn:microsoft.com/office/officeart/2005/8/layout/list1"/>
    <dgm:cxn modelId="{1D4F1E42-922D-41BE-85D8-C8F1997BAF18}" type="presParOf" srcId="{53DD8D0C-2630-483F-80E2-D0F05DB6B9A1}" destId="{C1AA5308-012A-4E1F-94C1-E918CCB1FC9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FEADB-9585-4752-A50E-57F2626AD792}">
      <dsp:nvSpPr>
        <dsp:cNvPr id="0" name=""/>
        <dsp:cNvSpPr/>
      </dsp:nvSpPr>
      <dsp:spPr>
        <a:xfrm>
          <a:off x="0" y="713002"/>
          <a:ext cx="11516239" cy="21010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bugs are expensive to fix in production.</a:t>
          </a:r>
          <a:endParaRPr lang="en-US" sz="2300" kern="1200" dirty="0"/>
        </a:p>
        <a:p>
          <a:pPr marL="228600" lvl="1" indent="-228600" algn="l" defTabSz="1022350">
            <a:lnSpc>
              <a:spcPct val="90000"/>
            </a:lnSpc>
            <a:spcBef>
              <a:spcPct val="0"/>
            </a:spcBef>
            <a:spcAft>
              <a:spcPct val="15000"/>
            </a:spcAft>
            <a:buChar char="•"/>
          </a:pPr>
          <a:r>
            <a:rPr lang="en-GB" sz="2300" kern="1200" dirty="0"/>
            <a:t>lives could be affected (Airline, Transport…).</a:t>
          </a:r>
          <a:endParaRPr lang="en-US" sz="2300" kern="1200" dirty="0"/>
        </a:p>
        <a:p>
          <a:pPr marL="228600" lvl="1" indent="-228600" algn="l" defTabSz="1022350">
            <a:lnSpc>
              <a:spcPct val="90000"/>
            </a:lnSpc>
            <a:spcBef>
              <a:spcPct val="0"/>
            </a:spcBef>
            <a:spcAft>
              <a:spcPct val="15000"/>
            </a:spcAft>
            <a:buChar char="•"/>
          </a:pPr>
          <a:r>
            <a:rPr lang="en-GB" sz="2300" kern="1200" dirty="0"/>
            <a:t>reputation could be affected.  </a:t>
          </a:r>
          <a:endParaRPr lang="en-US" sz="2300" kern="1200" dirty="0"/>
        </a:p>
        <a:p>
          <a:pPr marL="228600" lvl="1" indent="-228600" algn="l" defTabSz="1022350">
            <a:lnSpc>
              <a:spcPct val="90000"/>
            </a:lnSpc>
            <a:spcBef>
              <a:spcPct val="0"/>
            </a:spcBef>
            <a:spcAft>
              <a:spcPct val="15000"/>
            </a:spcAft>
            <a:buChar char="•"/>
          </a:pPr>
          <a:r>
            <a:rPr lang="en-GB" sz="2300" kern="1200" dirty="0"/>
            <a:t>performance and security are critical.</a:t>
          </a:r>
          <a:endParaRPr lang="en-US" sz="2300" kern="1200" dirty="0"/>
        </a:p>
      </dsp:txBody>
      <dsp:txXfrm>
        <a:off x="0" y="713002"/>
        <a:ext cx="11516239" cy="2101050"/>
      </dsp:txXfrm>
    </dsp:sp>
    <dsp:sp modelId="{8D4B42F5-FFC1-4349-A92C-33DE0140760D}">
      <dsp:nvSpPr>
        <dsp:cNvPr id="0" name=""/>
        <dsp:cNvSpPr/>
      </dsp:nvSpPr>
      <dsp:spPr>
        <a:xfrm>
          <a:off x="575811" y="37352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dirty="0"/>
            <a:t>Testing helps to solve problems early because: </a:t>
          </a:r>
          <a:endParaRPr lang="en-US" sz="2300" kern="1200" dirty="0"/>
        </a:p>
      </dsp:txBody>
      <dsp:txXfrm>
        <a:off x="608955" y="406666"/>
        <a:ext cx="7995079" cy="612672"/>
      </dsp:txXfrm>
    </dsp:sp>
    <dsp:sp modelId="{C1AA5308-012A-4E1F-94C1-E918CCB1FC93}">
      <dsp:nvSpPr>
        <dsp:cNvPr id="0" name=""/>
        <dsp:cNvSpPr/>
      </dsp:nvSpPr>
      <dsp:spPr>
        <a:xfrm>
          <a:off x="0" y="3277732"/>
          <a:ext cx="11516239" cy="1304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1"/>
            </a:rPr>
            <a:t>https://dzone.com/articles/the-biggest-software-failures-in-recent-years</a:t>
          </a:r>
          <a:endParaRPr lang="en-US" sz="2300" kern="1200"/>
        </a:p>
      </dsp:txBody>
      <dsp:txXfrm>
        <a:off x="0" y="3277732"/>
        <a:ext cx="11516239" cy="1304100"/>
      </dsp:txXfrm>
    </dsp:sp>
    <dsp:sp modelId="{0E2D87AB-1AF5-45C7-BD3B-75C11A985840}">
      <dsp:nvSpPr>
        <dsp:cNvPr id="0" name=""/>
        <dsp:cNvSpPr/>
      </dsp:nvSpPr>
      <dsp:spPr>
        <a:xfrm>
          <a:off x="575811" y="293825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dirty="0"/>
            <a:t>Examples of disasters caused by not testing:</a:t>
          </a:r>
          <a:endParaRPr lang="en-US" sz="2300" kern="1200" dirty="0"/>
        </a:p>
      </dsp:txBody>
      <dsp:txXfrm>
        <a:off x="608955" y="2971396"/>
        <a:ext cx="799507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20/02/2024</a:t>
            </a:fld>
            <a:endParaRPr lang="en-GB" dirty="0"/>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dirty="0"/>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20/02/2024</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dirty="0"/>
          </a:p>
        </p:txBody>
      </p:sp>
    </p:spTree>
    <p:extLst>
      <p:ext uri="{BB962C8B-B14F-4D97-AF65-F5344CB8AC3E}">
        <p14:creationId xmlns:p14="http://schemas.microsoft.com/office/powerpoint/2010/main" val="352109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MkDocs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dirty="0"/>
          </a:p>
        </p:txBody>
      </p:sp>
    </p:spTree>
    <p:extLst>
      <p:ext uri="{BB962C8B-B14F-4D97-AF65-F5344CB8AC3E}">
        <p14:creationId xmlns:p14="http://schemas.microsoft.com/office/powerpoint/2010/main" val="330576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help(demo_calc.add).</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a:t>pydoc</a:t>
            </a:r>
            <a:r>
              <a:rPr lang="en-GB" dirty="0"/>
              <a:t> module, from the Python standard library, can also be used on the command line to print out the docstrings in text or html using the –w option.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dirty="0"/>
          </a:p>
        </p:txBody>
      </p:sp>
    </p:spTree>
    <p:extLst>
      <p:ext uri="{BB962C8B-B14F-4D97-AF65-F5344CB8AC3E}">
        <p14:creationId xmlns:p14="http://schemas.microsoft.com/office/powerpoint/2010/main" val="329328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dirty="0"/>
          </a:p>
        </p:txBody>
      </p:sp>
    </p:spTree>
    <p:extLst>
      <p:ext uri="{BB962C8B-B14F-4D97-AF65-F5344CB8AC3E}">
        <p14:creationId xmlns:p14="http://schemas.microsoft.com/office/powerpoint/2010/main" val="429790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doctests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dirty="0"/>
          </a:p>
        </p:txBody>
      </p:sp>
    </p:spTree>
    <p:extLst>
      <p:ext uri="{BB962C8B-B14F-4D97-AF65-F5344CB8AC3E}">
        <p14:creationId xmlns:p14="http://schemas.microsoft.com/office/powerpoint/2010/main" val="53656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dirty="0"/>
          </a:p>
        </p:txBody>
      </p:sp>
    </p:spTree>
    <p:extLst>
      <p:ext uri="{BB962C8B-B14F-4D97-AF65-F5344CB8AC3E}">
        <p14:creationId xmlns:p14="http://schemas.microsoft.com/office/powerpoint/2010/main" val="23179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a:t>unittest</a:t>
            </a:r>
            <a:r>
              <a:rPr lang="en-GB" dirty="0"/>
              <a:t>.</a:t>
            </a:r>
          </a:p>
        </p:txBody>
      </p:sp>
      <p:sp>
        <p:nvSpPr>
          <p:cNvPr id="4" name="Slide Number Placeholder 3"/>
          <p:cNvSpPr>
            <a:spLocks noGrp="1"/>
          </p:cNvSpPr>
          <p:nvPr>
            <p:ph type="sldNum" sz="quarter" idx="10"/>
          </p:nvPr>
        </p:nvSpPr>
        <p:spPr/>
        <p:txBody>
          <a:bodyPr/>
          <a:lstStyle/>
          <a:p>
            <a:fld id="{42B1C2DB-5426-419D-96AA-573CFD907DF1}" type="slidenum">
              <a:rPr lang="en-GB" smtClean="0"/>
              <a:t>15</a:t>
            </a:fld>
            <a:endParaRPr lang="en-GB" dirty="0"/>
          </a:p>
        </p:txBody>
      </p:sp>
    </p:spTree>
    <p:extLst>
      <p:ext uri="{BB962C8B-B14F-4D97-AF65-F5344CB8AC3E}">
        <p14:creationId xmlns:p14="http://schemas.microsoft.com/office/powerpoint/2010/main" val="261498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purchase a new car, we all hope that the manufacturer has tested our car in readiness for it to be driven out the showroom. The manufacturer will have tested all components individually to check that they all work – this is called unit testing. They will also have performed additional tests to check that all the components when assembled work together – this is called integration testing.</a:t>
            </a:r>
          </a:p>
          <a:p>
            <a:endParaRPr lang="en-GB" dirty="0"/>
          </a:p>
          <a:p>
            <a:r>
              <a:rPr lang="en-GB" dirty="0"/>
              <a:t>Integration testing can be more problematic. For example, if the engine does not start when you turn the key (or press a start button), then many things could have failed. It could be the battery in the key fob, the car battery, the starter motor, the alternator, fuel, or electrical wiring problems.</a:t>
            </a:r>
          </a:p>
          <a:p>
            <a:endParaRPr lang="en-GB" dirty="0"/>
          </a:p>
          <a:p>
            <a:r>
              <a:rPr lang="en-GB" dirty="0"/>
              <a:t>The developer typically tests their units of code (classes, functions, methods) during the coding phase of your application. Whilst the integration testing is often managed by a testing team using scripts and tools. </a:t>
            </a:r>
          </a:p>
          <a:p>
            <a:endParaRPr lang="en-GB" dirty="0"/>
          </a:p>
          <a:p>
            <a:r>
              <a:rPr lang="en-GB" dirty="0"/>
              <a:t>In the testing world, if you turn to start the engine, this is known as a Test Step, and if you hear the motor turning and the lights in the console switching on this is called a Test Assertion.</a:t>
            </a:r>
          </a:p>
          <a:p>
            <a:endParaRPr lang="en-GB" dirty="0"/>
          </a:p>
          <a:p>
            <a:r>
              <a:rPr lang="en-GB" dirty="0"/>
              <a:t>Modern cars will normally inform you if something is not working correctly – this is an example of a unit test built-in to the car's software. For example, you may be informed that you have low fuel or battery level.</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dirty="0"/>
          </a:p>
        </p:txBody>
      </p:sp>
    </p:spTree>
    <p:extLst>
      <p:ext uri="{BB962C8B-B14F-4D97-AF65-F5344CB8AC3E}">
        <p14:creationId xmlns:p14="http://schemas.microsoft.com/office/powerpoint/2010/main" val="227065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AssertionError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dirty="0"/>
          </a:p>
        </p:txBody>
      </p:sp>
    </p:spTree>
    <p:extLst>
      <p:ext uri="{BB962C8B-B14F-4D97-AF65-F5344CB8AC3E}">
        <p14:creationId xmlns:p14="http://schemas.microsoft.com/office/powerpoint/2010/main" val="4126978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unittest, pytest and nose2. In this session we will investigate using unittest and pytest.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dirty="0"/>
          </a:p>
        </p:txBody>
      </p:sp>
    </p:spTree>
    <p:extLst>
      <p:ext uri="{BB962C8B-B14F-4D97-AF65-F5344CB8AC3E}">
        <p14:creationId xmlns:p14="http://schemas.microsoft.com/office/powerpoint/2010/main" val="205097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has been a member of the Python standard library since 2.7 and is popular for providing a testing framework and test runner for commercial and open-source projects.</a:t>
            </a:r>
          </a:p>
          <a:p>
            <a:endParaRPr lang="en-GB" dirty="0"/>
          </a:p>
          <a:p>
            <a:r>
              <a:rPr lang="en-GB" dirty="0"/>
              <a:t>It does require a little knowledge of OOP as the tests are defined as methods in a class. The class must inherit from the </a:t>
            </a:r>
            <a:r>
              <a:rPr lang="en-GB" b="1" dirty="0"/>
              <a:t>unittest.TestCase </a:t>
            </a:r>
            <a:r>
              <a:rPr lang="en-GB" dirty="0"/>
              <a:t>class imported from the module </a:t>
            </a:r>
            <a:r>
              <a:rPr lang="en-GB" b="1" dirty="0"/>
              <a:t>unittest</a:t>
            </a:r>
            <a:r>
              <a:rPr lang="en-GB" dirty="0"/>
              <a:t>. This new class inherits special assertion methods for writing test cases.</a:t>
            </a:r>
          </a:p>
          <a:p>
            <a:endParaRPr lang="en-GB" dirty="0"/>
          </a:p>
          <a:p>
            <a:r>
              <a:rPr lang="en-GB" dirty="0"/>
              <a:t>The previous test cases can be converted using the following simple steps:</a:t>
            </a:r>
          </a:p>
          <a:p>
            <a:r>
              <a:rPr lang="en-GB" dirty="0"/>
              <a:t>	1. Import unittest</a:t>
            </a:r>
          </a:p>
          <a:p>
            <a:r>
              <a:rPr lang="en-GB" dirty="0"/>
              <a:t>	2. Create a new class TestCalc, that inherits from unittest.TestCase class</a:t>
            </a:r>
          </a:p>
          <a:p>
            <a:r>
              <a:rPr lang="en-GB" dirty="0"/>
              <a:t>	3. Change built-in assert statements to unittest assertions</a:t>
            </a:r>
          </a:p>
          <a:p>
            <a:r>
              <a:rPr lang="en-GB" dirty="0"/>
              <a:t>	4. Prefix assertion statements with self (it’s an OOP thing)</a:t>
            </a:r>
          </a:p>
          <a:p>
            <a:r>
              <a:rPr lang="en-GB" dirty="0"/>
              <a:t>	5. Execute unittest.main() rather than main()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dirty="0"/>
          </a:p>
        </p:txBody>
      </p:sp>
    </p:spTree>
    <p:extLst>
      <p:ext uri="{BB962C8B-B14F-4D97-AF65-F5344CB8AC3E}">
        <p14:creationId xmlns:p14="http://schemas.microsoft.com/office/powerpoint/2010/main" val="244807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110493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provides many more assertions and features over the built-in assert() function. There are assertions for testing that values are Equal or NotEqual, variables exist or of a particular type, are Boolean or raise Exceptions.</a:t>
            </a:r>
          </a:p>
          <a:p>
            <a:endParaRPr lang="en-GB" dirty="0"/>
          </a:p>
          <a:p>
            <a:r>
              <a:rPr lang="en-GB" dirty="0"/>
              <a:t>Import unittest at the REPL prompt and use the help(unittest) function to see the complete list of assertions and how to use them. The slide shows an example of testing whether a ZeroDivisionError is raised in your code or not.</a:t>
            </a:r>
          </a:p>
          <a:p>
            <a:endParaRPr lang="en-GB" dirty="0"/>
          </a:p>
          <a:p>
            <a:r>
              <a:rPr lang="en-GB" dirty="0"/>
              <a:t>When writing test assertions, it is good practice to design them so they are repeatable, deterministic (always the same result for the same input test) and relate to your input data.</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dirty="0"/>
          </a:p>
        </p:txBody>
      </p:sp>
    </p:spTree>
    <p:extLst>
      <p:ext uri="{BB962C8B-B14F-4D97-AF65-F5344CB8AC3E}">
        <p14:creationId xmlns:p14="http://schemas.microsoft.com/office/powerpoint/2010/main" val="151905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a:t>unittest</a:t>
            </a:r>
            <a:r>
              <a:rPr lang="en-GB" dirty="0"/>
              <a:t> module and then the test module or test function as an argument. Alternatively, if you have named your folder and scripts with the prefix ‘test’, then you can tell the unittest module to ‘</a:t>
            </a:r>
            <a:r>
              <a:rPr lang="en-GB" b="1" dirty="0"/>
              <a:t>discover</a:t>
            </a:r>
            <a:r>
              <a:rPr lang="en-GB" dirty="0"/>
              <a:t>’ and execute all test folders and scripts.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dirty="0"/>
          </a:p>
        </p:txBody>
      </p:sp>
    </p:spTree>
    <p:extLst>
      <p:ext uri="{BB962C8B-B14F-4D97-AF65-F5344CB8AC3E}">
        <p14:creationId xmlns:p14="http://schemas.microsoft.com/office/powerpoint/2010/main" val="502493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execute your test script, either right-click and select Run Python Tests, or select Run menu option and click Run Python Tests. This will execute unittest.main() which is the Test Runner Application which will interpret and execute your tests and display the results of all tests to the console.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dirty="0"/>
          </a:p>
        </p:txBody>
      </p:sp>
    </p:spTree>
    <p:extLst>
      <p:ext uri="{BB962C8B-B14F-4D97-AF65-F5344CB8AC3E}">
        <p14:creationId xmlns:p14="http://schemas.microsoft.com/office/powerpoint/2010/main" val="133773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 to force it to fail. On the slide we have altered the expected result from the division to be 4 decimal places, rather than 3. And have changed the parameters so that a ZeroDivisionError is not raised.</a:t>
            </a:r>
          </a:p>
          <a:p>
            <a:endParaRPr lang="en-GB" dirty="0"/>
          </a:p>
          <a:p>
            <a:r>
              <a:rPr lang="en-GB" dirty="0"/>
              <a:t>Execute the test runner again and notice the execution results in the console, the number of failures and detail about each failed entry. A traceback to the failed line of code and the expected and actual result of the test will also be displayed. In the navigation test window, you can choose the entire Test Results or individual Test Cases.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dirty="0"/>
          </a:p>
        </p:txBody>
      </p:sp>
    </p:spTree>
    <p:extLst>
      <p:ext uri="{BB962C8B-B14F-4D97-AF65-F5344CB8AC3E}">
        <p14:creationId xmlns:p14="http://schemas.microsoft.com/office/powerpoint/2010/main" val="12788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good as the </a:t>
            </a:r>
            <a:r>
              <a:rPr lang="en-GB" b="1" dirty="0"/>
              <a:t>unittest</a:t>
            </a:r>
            <a:r>
              <a:rPr lang="en-GB" dirty="0"/>
              <a:t> module is, it still has some shortcomings including its interface. There are several alternative testing frameworks and </a:t>
            </a:r>
            <a:r>
              <a:rPr lang="en-GB" b="1" dirty="0"/>
              <a:t>pytest</a:t>
            </a:r>
            <a:r>
              <a:rPr lang="en-GB" dirty="0"/>
              <a:t> is one the most popular. It is feature rich, has additional plug-ins and is more pleasing to use. It can even run your existing tests out of the box including those written using unittest.</a:t>
            </a:r>
          </a:p>
          <a:p>
            <a:endParaRPr lang="en-GB" dirty="0"/>
          </a:p>
          <a:p>
            <a:r>
              <a:rPr lang="en-GB" dirty="0"/>
              <a:t>In this session, we will examine, how to create a test runner using Pytest.</a:t>
            </a:r>
          </a:p>
        </p:txBody>
      </p:sp>
      <p:sp>
        <p:nvSpPr>
          <p:cNvPr id="4" name="Slide Number Placeholder 3"/>
          <p:cNvSpPr>
            <a:spLocks noGrp="1"/>
          </p:cNvSpPr>
          <p:nvPr>
            <p:ph type="sldNum" sz="quarter" idx="10"/>
          </p:nvPr>
        </p:nvSpPr>
        <p:spPr/>
        <p:txBody>
          <a:bodyPr/>
          <a:lstStyle/>
          <a:p>
            <a:fld id="{42B1C2DB-5426-419D-96AA-573CFD907DF1}" type="slidenum">
              <a:rPr lang="en-GB" smtClean="0"/>
              <a:t>24</a:t>
            </a:fld>
            <a:endParaRPr lang="en-GB" dirty="0"/>
          </a:p>
        </p:txBody>
      </p:sp>
    </p:spTree>
    <p:extLst>
      <p:ext uri="{BB962C8B-B14F-4D97-AF65-F5344CB8AC3E}">
        <p14:creationId xmlns:p14="http://schemas.microsoft.com/office/powerpoint/2010/main" val="304543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programming, boilerplate code is often used to describe code that is verbose in nature, that is repeated often with minimal code. Did you notice anything whilst using unittest? Before we did any assertions, we had to import the </a:t>
            </a:r>
            <a:r>
              <a:rPr lang="en-GB" b="1" dirty="0"/>
              <a:t>unittest</a:t>
            </a:r>
            <a:r>
              <a:rPr lang="en-GB" dirty="0"/>
              <a:t> module, create a new class, inherit from TestCase – and then write a method for each test case using one of the many self.assert* methods. </a:t>
            </a:r>
          </a:p>
          <a:p>
            <a:endParaRPr lang="en-GB" dirty="0"/>
          </a:p>
          <a:p>
            <a:r>
              <a:rPr lang="en-GB" dirty="0"/>
              <a:t>And we must do that for each test script! Some would say that is unreadable, inelegant or bordering on boilerplate code! </a:t>
            </a:r>
          </a:p>
          <a:p>
            <a:endParaRPr lang="en-GB" dirty="0"/>
          </a:p>
          <a:p>
            <a:r>
              <a:rPr lang="en-GB" dirty="0"/>
              <a:t>Alternatively, we could use the </a:t>
            </a:r>
            <a:r>
              <a:rPr lang="en-GB" b="1" dirty="0"/>
              <a:t>pytest</a:t>
            </a:r>
            <a:r>
              <a:rPr lang="en-GB" dirty="0"/>
              <a:t> module that does away with all that and allows us to write simple test functions and use the built-in assert() function or Boolean statements. If you are familiar with assert() then the learning curve is shorter than having to learn and use unittest.</a:t>
            </a:r>
          </a:p>
          <a:p>
            <a:endParaRPr lang="en-GB" dirty="0"/>
          </a:p>
          <a:p>
            <a:r>
              <a:rPr lang="en-GB" dirty="0"/>
              <a:t>The only convention you must follow is to prefix your test modules with the name ‘test’. It also has nicer output!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dirty="0"/>
          </a:p>
        </p:txBody>
      </p:sp>
    </p:spTree>
    <p:extLst>
      <p:ext uri="{BB962C8B-B14F-4D97-AF65-F5344CB8AC3E}">
        <p14:creationId xmlns:p14="http://schemas.microsoft.com/office/powerpoint/2010/main" val="4173695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Pytest needs to be installed first as it is not in the Python standard library. It can be installed from the command lines using pip or from within Pycharm. It can also be installed in a virtual environment.</a:t>
            </a:r>
          </a:p>
          <a:p>
            <a:endParaRPr lang="en-GB" dirty="0"/>
          </a:p>
          <a:p>
            <a:r>
              <a:rPr lang="en-GB" dirty="0" err="1"/>
              <a:t>Pytest</a:t>
            </a:r>
            <a:r>
              <a:rPr lang="en-GB" dirty="0"/>
              <a:t>: https://docs.pytest.org/en/7.2.x/</a:t>
            </a:r>
          </a:p>
          <a:p>
            <a:endParaRPr lang="en-GB" dirty="0"/>
          </a:p>
          <a:p>
            <a:r>
              <a:rPr lang="en-GB" dirty="0"/>
              <a:t>As an aside, if you are not familiar with Virtual Environments then ask your instructor or use the links below. A virtual environment is a way to isolate a Python interpreter with its own independent set of library modules and versions; so that different projects can manage their own dependencies. </a:t>
            </a:r>
          </a:p>
          <a:p>
            <a:endParaRPr lang="en-GB" dirty="0"/>
          </a:p>
          <a:p>
            <a:r>
              <a:rPr lang="en-GB" dirty="0"/>
              <a:t>Several Virtual environments are available including </a:t>
            </a:r>
            <a:r>
              <a:rPr lang="en-GB" dirty="0" err="1"/>
              <a:t>venv</a:t>
            </a:r>
            <a:r>
              <a:rPr lang="en-GB" dirty="0"/>
              <a:t> (python only), </a:t>
            </a:r>
            <a:r>
              <a:rPr lang="en-GB" dirty="0" err="1"/>
              <a:t>conda</a:t>
            </a:r>
            <a:r>
              <a:rPr lang="en-GB" dirty="0"/>
              <a:t> (python and other languages) and anaconda (commercial environment and package manager) to choose from.</a:t>
            </a:r>
          </a:p>
          <a:p>
            <a:endParaRPr lang="en-GB" dirty="0"/>
          </a:p>
          <a:p>
            <a:r>
              <a:rPr lang="en-GB" dirty="0" err="1"/>
              <a:t>Venv</a:t>
            </a:r>
            <a:r>
              <a:rPr lang="en-GB" dirty="0"/>
              <a:t>: https://docs.python.org/3/library/venv.html</a:t>
            </a:r>
          </a:p>
          <a:p>
            <a:r>
              <a:rPr lang="en-GB" dirty="0" err="1"/>
              <a:t>Conda</a:t>
            </a:r>
            <a:r>
              <a:rPr lang="en-GB" dirty="0"/>
              <a:t>: https://docs.conda.io/projects/conda/en/stable/</a:t>
            </a:r>
          </a:p>
          <a:p>
            <a:r>
              <a:rPr lang="en-GB" dirty="0"/>
              <a:t>Anaconda: https://www.anaconda.com/products/distribution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dirty="0"/>
          </a:p>
        </p:txBody>
      </p:sp>
    </p:spTree>
    <p:extLst>
      <p:ext uri="{BB962C8B-B14F-4D97-AF65-F5344CB8AC3E}">
        <p14:creationId xmlns:p14="http://schemas.microsoft.com/office/powerpoint/2010/main" val="1107037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Execute pytest at the command line inside your project folder and it will discover all the existing test scripts (with a ‘test’ prefix).</a:t>
            </a:r>
          </a:p>
          <a:p>
            <a:endParaRPr lang="en-GB" dirty="0"/>
          </a:p>
          <a:p>
            <a:r>
              <a:rPr lang="en-GB" dirty="0"/>
              <a:t>The report displays the system state, version of Python and pytest and optional plugins. The folder to search for tests and the number of tests discovered.</a:t>
            </a:r>
          </a:p>
          <a:p>
            <a:endParaRPr lang="en-GB" dirty="0"/>
          </a:p>
          <a:p>
            <a:r>
              <a:rPr lang="en-GB" dirty="0"/>
              <a:t>The output indicates a dot (test passed), an F (test failed) or an E (Exception raised). The overall progress of the test cases are displayed as a percentage.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dirty="0"/>
          </a:p>
        </p:txBody>
      </p:sp>
    </p:spTree>
    <p:extLst>
      <p:ext uri="{BB962C8B-B14F-4D97-AF65-F5344CB8AC3E}">
        <p14:creationId xmlns:p14="http://schemas.microsoft.com/office/powerpoint/2010/main" val="98134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scripts and add an error and rerun the pytest command. In this instance it displays that there were two failures and gives detailed breakdown of the failure, followed by an overall status report.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dirty="0"/>
          </a:p>
        </p:txBody>
      </p:sp>
    </p:spTree>
    <p:extLst>
      <p:ext uri="{BB962C8B-B14F-4D97-AF65-F5344CB8AC3E}">
        <p14:creationId xmlns:p14="http://schemas.microsoft.com/office/powerpoint/2010/main" val="255381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dirty="0"/>
          </a:p>
        </p:txBody>
      </p:sp>
    </p:spTree>
    <p:extLst>
      <p:ext uri="{BB962C8B-B14F-4D97-AF65-F5344CB8AC3E}">
        <p14:creationId xmlns:p14="http://schemas.microsoft.com/office/powerpoint/2010/main" val="7071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It is simply to confirm that it is defect free and there is no missing functionality.</a:t>
            </a:r>
          </a:p>
        </p:txBody>
      </p:sp>
      <p:sp>
        <p:nvSpPr>
          <p:cNvPr id="4" name="Slide Number Placeholder 3"/>
          <p:cNvSpPr>
            <a:spLocks noGrp="1"/>
          </p:cNvSpPr>
          <p:nvPr>
            <p:ph type="sldNum" sz="quarter" idx="10"/>
          </p:nvPr>
        </p:nvSpPr>
        <p:spPr/>
        <p:txBody>
          <a:bodyPr/>
          <a:lstStyle/>
          <a:p>
            <a:fld id="{42B1C2DB-5426-419D-96AA-573CFD907DF1}" type="slidenum">
              <a:rPr lang="en-GB" smtClean="0"/>
              <a:t>3</a:t>
            </a:fld>
            <a:endParaRPr lang="en-GB" dirty="0"/>
          </a:p>
        </p:txBody>
      </p:sp>
    </p:spTree>
    <p:extLst>
      <p:ext uri="{BB962C8B-B14F-4D97-AF65-F5344CB8AC3E}">
        <p14:creationId xmlns:p14="http://schemas.microsoft.com/office/powerpoint/2010/main" val="271301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tests fail, Pytest will generate a detailed report in the console. In this slide, we have added two obvious errors to the test_add() and test_div() and both are reported followed by a summary that 2 failed and 6 tests passed. </a:t>
            </a:r>
          </a:p>
          <a:p>
            <a:endParaRPr lang="en-GB" dirty="0"/>
          </a:p>
          <a:p>
            <a:r>
              <a:rPr lang="en-GB" dirty="0" err="1"/>
              <a:t>Pytest</a:t>
            </a:r>
            <a:r>
              <a:rPr lang="en-GB" dirty="0"/>
              <a:t> can run tests in parallel and can also filter tests by directory, pattern matching the filenames or by category of tests.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dirty="0"/>
          </a:p>
        </p:txBody>
      </p:sp>
    </p:spTree>
    <p:extLst>
      <p:ext uri="{BB962C8B-B14F-4D97-AF65-F5344CB8AC3E}">
        <p14:creationId xmlns:p14="http://schemas.microsoft.com/office/powerpoint/2010/main" val="954728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31</a:t>
            </a:fld>
            <a:endParaRPr lang="en-GB" dirty="0"/>
          </a:p>
        </p:txBody>
      </p:sp>
    </p:spTree>
    <p:extLst>
      <p:ext uri="{BB962C8B-B14F-4D97-AF65-F5344CB8AC3E}">
        <p14:creationId xmlns:p14="http://schemas.microsoft.com/office/powerpoint/2010/main" val="58863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many tests that share the same test data, then you can create a special function in </a:t>
            </a:r>
            <a:r>
              <a:rPr lang="en-GB" b="1" dirty="0" err="1"/>
              <a:t>pytest</a:t>
            </a:r>
            <a:r>
              <a:rPr lang="en-GB" dirty="0"/>
              <a:t> called a fixture. Fixtures are functions that can return a large range of values for your test functions. Like a stunt double, they provide test doubles to your test function, and the test function accepts them explicitly as parameters. In some cases, they can simplify multiple test functions and reduce the amount of boilerplate code.</a:t>
            </a:r>
          </a:p>
          <a:p>
            <a:endParaRPr lang="en-GB" dirty="0"/>
          </a:p>
          <a:p>
            <a:r>
              <a:rPr lang="en-GB" dirty="0"/>
              <a:t>If you want to make a fixture available to your entire project, then you can place them in a special module called conftest.py. </a:t>
            </a:r>
            <a:r>
              <a:rPr lang="en-GB" dirty="0" err="1"/>
              <a:t>Pytest</a:t>
            </a:r>
            <a:r>
              <a:rPr lang="en-GB" dirty="0"/>
              <a:t> looks for this module in each directory, but if placed in the project parent directory then it will be available to the parent and all sub directories without importing it.</a:t>
            </a:r>
          </a:p>
        </p:txBody>
      </p:sp>
      <p:sp>
        <p:nvSpPr>
          <p:cNvPr id="4" name="Slide Number Placeholder 3"/>
          <p:cNvSpPr>
            <a:spLocks noGrp="1"/>
          </p:cNvSpPr>
          <p:nvPr>
            <p:ph type="sldNum" sz="quarter" idx="5"/>
          </p:nvPr>
        </p:nvSpPr>
        <p:spPr/>
        <p:txBody>
          <a:bodyPr/>
          <a:lstStyle/>
          <a:p>
            <a:fld id="{548901C6-1DA1-FB44-ABEE-06A0FEB7738E}" type="slidenum">
              <a:rPr lang="en-GB" smtClean="0"/>
              <a:pPr/>
              <a:t>32</a:t>
            </a:fld>
            <a:endParaRPr lang="en-GB" dirty="0"/>
          </a:p>
        </p:txBody>
      </p:sp>
    </p:spTree>
    <p:extLst>
      <p:ext uri="{BB962C8B-B14F-4D97-AF65-F5344CB8AC3E}">
        <p14:creationId xmlns:p14="http://schemas.microsoft.com/office/powerpoint/2010/main" val="2068280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Fixtures can be useful to reduce duplication in code but are limited to common parameters and outputs. If you have test data with slightly different inputs and outputs, then </a:t>
            </a:r>
            <a:r>
              <a:rPr lang="en-GB" b="1" dirty="0" err="1"/>
              <a:t>pytest</a:t>
            </a:r>
            <a:r>
              <a:rPr lang="en-GB" dirty="0"/>
              <a:t> allows you to combine and generalise the test data using parametrize(). </a:t>
            </a:r>
          </a:p>
          <a:p>
            <a:endParaRPr lang="en-GB" dirty="0"/>
          </a:p>
          <a:p>
            <a:r>
              <a:rPr lang="en-GB" dirty="0"/>
              <a:t>The first parameter to the parametrize() function is a comma-delimited string of parameter names which incorporates the input data and expected output. The second parameter is a list or tuple of the values to be tested.</a:t>
            </a:r>
          </a:p>
          <a:p>
            <a:endParaRPr lang="en-GB" dirty="0"/>
          </a:p>
          <a:p>
            <a:r>
              <a:rPr lang="en-GB" dirty="0"/>
              <a:t>A note of caution. Do not over complicate your parametrization so that it tends to boiler code. Test should be clear and simple.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33</a:t>
            </a:fld>
            <a:endParaRPr lang="en-GB" dirty="0"/>
          </a:p>
        </p:txBody>
      </p:sp>
    </p:spTree>
    <p:extLst>
      <p:ext uri="{BB962C8B-B14F-4D97-AF65-F5344CB8AC3E}">
        <p14:creationId xmlns:p14="http://schemas.microsoft.com/office/powerpoint/2010/main" val="42255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dirty="0"/>
          </a:p>
        </p:txBody>
      </p:sp>
    </p:spTree>
    <p:extLst>
      <p:ext uri="{BB962C8B-B14F-4D97-AF65-F5344CB8AC3E}">
        <p14:creationId xmlns:p14="http://schemas.microsoft.com/office/powerpoint/2010/main" val="240455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B1C2DB-5426-419D-96AA-573CFD907DF1}" type="slidenum">
              <a:rPr lang="en-GB" smtClean="0"/>
              <a:t>5</a:t>
            </a:fld>
            <a:endParaRPr lang="en-GB" dirty="0"/>
          </a:p>
        </p:txBody>
      </p:sp>
    </p:spTree>
    <p:extLst>
      <p:ext uri="{BB962C8B-B14F-4D97-AF65-F5344CB8AC3E}">
        <p14:creationId xmlns:p14="http://schemas.microsoft.com/office/powerpoint/2010/main" val="394403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a:t>doctest</a:t>
            </a:r>
            <a:r>
              <a:rPr lang="en-GB" dirty="0"/>
              <a:t> module to do DocString testing, and the </a:t>
            </a:r>
            <a:r>
              <a:rPr lang="en-GB" b="1" dirty="0"/>
              <a:t>unittest</a:t>
            </a:r>
            <a:r>
              <a:rPr lang="en-GB" dirty="0"/>
              <a:t> and </a:t>
            </a:r>
            <a:r>
              <a:rPr lang="en-GB" b="1" dirty="0"/>
              <a:t>pytest</a:t>
            </a:r>
            <a:r>
              <a:rPr lang="en-GB" dirty="0"/>
              <a:t> modules to perform automated unit testing.</a:t>
            </a:r>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dirty="0"/>
          </a:p>
        </p:txBody>
      </p:sp>
    </p:spTree>
    <p:extLst>
      <p:ext uri="{BB962C8B-B14F-4D97-AF65-F5344CB8AC3E}">
        <p14:creationId xmlns:p14="http://schemas.microsoft.com/office/powerpoint/2010/main" val="207722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dirty="0"/>
          </a:p>
        </p:txBody>
      </p:sp>
    </p:spTree>
    <p:extLst>
      <p:ext uri="{BB962C8B-B14F-4D97-AF65-F5344CB8AC3E}">
        <p14:creationId xmlns:p14="http://schemas.microsoft.com/office/powerpoint/2010/main" val="216215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sys.path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dirty="0"/>
          </a:p>
        </p:txBody>
      </p:sp>
    </p:spTree>
    <p:extLst>
      <p:ext uri="{BB962C8B-B14F-4D97-AF65-F5344CB8AC3E}">
        <p14:creationId xmlns:p14="http://schemas.microsoft.com/office/powerpoint/2010/main" val="203243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p:txBody>
      </p:sp>
      <p:sp>
        <p:nvSpPr>
          <p:cNvPr id="4" name="Slide Number Placeholder 3"/>
          <p:cNvSpPr>
            <a:spLocks noGrp="1"/>
          </p:cNvSpPr>
          <p:nvPr>
            <p:ph type="sldNum" sz="quarter" idx="10"/>
          </p:nvPr>
        </p:nvSpPr>
        <p:spPr/>
        <p:txBody>
          <a:bodyPr/>
          <a:lstStyle/>
          <a:p>
            <a:fld id="{42B1C2DB-5426-419D-96AA-573CFD907DF1}" type="slidenum">
              <a:rPr lang="en-GB" smtClean="0"/>
              <a:t>9</a:t>
            </a:fld>
            <a:endParaRPr lang="en-GB" dirty="0"/>
          </a:p>
        </p:txBody>
      </p:sp>
    </p:spTree>
    <p:extLst>
      <p:ext uri="{BB962C8B-B14F-4D97-AF65-F5344CB8AC3E}">
        <p14:creationId xmlns:p14="http://schemas.microsoft.com/office/powerpoint/2010/main" val="323030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42693573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8D237"/>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16282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3047" y="-3252"/>
            <a:ext cx="4070352" cy="6858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accent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2378219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6_03 Section Divider">
    <p:bg>
      <p:bgPr>
        <a:solidFill>
          <a:srgbClr val="F8D237"/>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accent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0862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F8D237"/>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243148071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4086D7F-D9EA-2C47-C3F6-DF025D7B65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25675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19" name="Picture 18">
            <a:extLst>
              <a:ext uri="{FF2B5EF4-FFF2-40B4-BE49-F238E27FC236}">
                <a16:creationId xmlns:a16="http://schemas.microsoft.com/office/drawing/2014/main" id="{31BBA78E-71FB-828E-A160-55FB26C0AEF1}"/>
              </a:ext>
            </a:extLst>
          </p:cNvPr>
          <p:cNvPicPr>
            <a:picLocks noChangeAspect="1"/>
          </p:cNvPicPr>
          <p:nvPr userDrawn="1"/>
        </p:nvPicPr>
        <p:blipFill>
          <a:blip r:embed="rId4"/>
          <a:stretch>
            <a:fillRect/>
          </a:stretch>
        </p:blipFill>
        <p:spPr>
          <a:xfrm>
            <a:off x="6985669" y="0"/>
            <a:ext cx="5229481" cy="5769746"/>
          </a:xfrm>
          <a:prstGeom prst="rect">
            <a:avLst/>
          </a:prstGeom>
        </p:spPr>
      </p:pic>
      <p:grpSp>
        <p:nvGrpSpPr>
          <p:cNvPr id="3" name="Group 2">
            <a:extLst>
              <a:ext uri="{FF2B5EF4-FFF2-40B4-BE49-F238E27FC236}">
                <a16:creationId xmlns:a16="http://schemas.microsoft.com/office/drawing/2014/main" id="{B7568F69-4700-B5B9-8052-DDD54EB86DBD}"/>
              </a:ext>
            </a:extLst>
          </p:cNvPr>
          <p:cNvGrpSpPr/>
          <p:nvPr userDrawn="1"/>
        </p:nvGrpSpPr>
        <p:grpSpPr>
          <a:xfrm>
            <a:off x="-1420" y="3503895"/>
            <a:ext cx="6359624" cy="2437013"/>
            <a:chOff x="-1420" y="3503895"/>
            <a:chExt cx="6359624" cy="2437013"/>
          </a:xfrm>
          <a:solidFill>
            <a:schemeClr val="accent3"/>
          </a:solidFill>
        </p:grpSpPr>
        <p:sp>
          <p:nvSpPr>
            <p:cNvPr id="5" name="Freeform 24">
              <a:extLst>
                <a:ext uri="{FF2B5EF4-FFF2-40B4-BE49-F238E27FC236}">
                  <a16:creationId xmlns:a16="http://schemas.microsoft.com/office/drawing/2014/main" id="{DB513E62-BE5A-ED9B-2E4B-19F54F207EF0}"/>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6" name="Freeform 25">
              <a:extLst>
                <a:ext uri="{FF2B5EF4-FFF2-40B4-BE49-F238E27FC236}">
                  <a16:creationId xmlns:a16="http://schemas.microsoft.com/office/drawing/2014/main" id="{D1BF89C8-FCDB-DA0F-F164-734DF29E2AAB}"/>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7" name="Freeform 26">
              <a:extLst>
                <a:ext uri="{FF2B5EF4-FFF2-40B4-BE49-F238E27FC236}">
                  <a16:creationId xmlns:a16="http://schemas.microsoft.com/office/drawing/2014/main" id="{1517BB12-051B-6D08-9CAA-0F1DBDAB49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9303099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2734930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898300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95910951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4950431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7496646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6613511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759865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dirty="0"/>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898483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dirty="0"/>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8353014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656507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6952420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3141426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9824855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64076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9280087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355412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63527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12459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1180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8230846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24289292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9378183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23376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19212808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488013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364812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462145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533095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43757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516293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47907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006542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10085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597623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563429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6252528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880248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529733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907654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992147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19477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333897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086665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6668002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88495802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1.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16.sv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image" Target="../media/image9.png"/><Relationship Id="rId5" Type="http://schemas.openxmlformats.org/officeDocument/2006/relationships/slideLayout" Target="../slideLayouts/slideLayout47.xml"/><Relationship Id="rId10"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903" r:id="rId22"/>
    <p:sldLayoutId id="2147483904" r:id="rId23"/>
    <p:sldLayoutId id="2147483902" r:id="rId24"/>
    <p:sldLayoutId id="2147483906" r:id="rId25"/>
    <p:sldLayoutId id="2147483905" r:id="rId26"/>
    <p:sldLayoutId id="2147483820" r:id="rId27"/>
    <p:sldLayoutId id="2147483842" r:id="rId28"/>
    <p:sldLayoutId id="2147483845" r:id="rId29"/>
    <p:sldLayoutId id="2147483851" r:id="rId30"/>
    <p:sldLayoutId id="2147483901" r:id="rId31"/>
    <p:sldLayoutId id="2147483650" r:id="rId32"/>
    <p:sldLayoutId id="2147483734" r:id="rId33"/>
    <p:sldLayoutId id="2147483796" r:id="rId34"/>
    <p:sldLayoutId id="2147483719" r:id="rId35"/>
    <p:sldLayoutId id="2147483721" r:id="rId36"/>
    <p:sldLayoutId id="2147483724" r:id="rId37"/>
    <p:sldLayoutId id="2147483797" r:id="rId38"/>
    <p:sldLayoutId id="2147483814" r:id="rId39"/>
    <p:sldLayoutId id="2147483919" r:id="rId40"/>
    <p:sldLayoutId id="2147483918" r:id="rId41"/>
    <p:sldLayoutId id="2147483955" r:id="rId42"/>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4"/>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4"/>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4"/>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4"/>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51188598"/>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5398121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43.xml"/><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
        <p:nvSpPr>
          <p:cNvPr id="12" name="Title 1">
            <a:extLst>
              <a:ext uri="{FF2B5EF4-FFF2-40B4-BE49-F238E27FC236}">
                <a16:creationId xmlns:a16="http://schemas.microsoft.com/office/drawing/2014/main" id="{5AAD5FE2-9BBE-3EF3-1CFF-43A66F9C0140}"/>
              </a:ext>
            </a:extLst>
          </p:cNvPr>
          <p:cNvSpPr>
            <a:spLocks noGrp="1"/>
          </p:cNvSpPr>
          <p:nvPr/>
        </p:nvSpPr>
        <p:spPr>
          <a:xfrm>
            <a:off x="385301" y="1602378"/>
            <a:ext cx="6816688" cy="2589356"/>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a:lstStyle>
          <a:p>
            <a:r>
              <a:rPr lang="en-GB" sz="5400" dirty="0">
                <a:solidFill>
                  <a:srgbClr val="004050"/>
                </a:solidFill>
                <a:latin typeface="Montserrat Black" panose="00000A00000000000000" pitchFamily="2" charset="0"/>
              </a:rPr>
              <a:t>Python 3 Programming</a:t>
            </a:r>
            <a:endParaRPr lang="en-US" sz="5400" dirty="0">
              <a:solidFill>
                <a:srgbClr val="004050"/>
              </a:solidFill>
              <a:latin typeface="Arial" charset="0"/>
              <a:cs typeface="Arial" charset="0"/>
            </a:endParaRPr>
          </a:p>
        </p:txBody>
      </p:sp>
      <p:sp>
        <p:nvSpPr>
          <p:cNvPr id="13" name="Subtitle 2">
            <a:extLst>
              <a:ext uri="{FF2B5EF4-FFF2-40B4-BE49-F238E27FC236}">
                <a16:creationId xmlns:a16="http://schemas.microsoft.com/office/drawing/2014/main" id="{4B42801C-5619-8783-E9E9-1F9767F2005B}"/>
              </a:ext>
            </a:extLst>
          </p:cNvPr>
          <p:cNvSpPr>
            <a:spLocks noGrp="1"/>
          </p:cNvSpPr>
          <p:nvPr/>
        </p:nvSpPr>
        <p:spPr>
          <a:xfrm>
            <a:off x="385301" y="4570128"/>
            <a:ext cx="3534471" cy="624790"/>
          </a:xfrm>
          <a:prstGeom prst="rect">
            <a:avLst/>
          </a:prstGeom>
        </p:spPr>
        <p:txBody>
          <a:bodyPr vert="horz" lIns="0" tIns="0" rIns="0" bIns="0" rtlCol="0" anchor="t" anchorCtr="0">
            <a:no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i="0" kern="1200">
                <a:solidFill>
                  <a:schemeClr val="tx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dirty="0">
                <a:solidFill>
                  <a:srgbClr val="004050"/>
                </a:solidFill>
                <a:latin typeface="Montserrat"/>
              </a:rPr>
              <a:t>Testing</a:t>
            </a:r>
            <a:endParaRPr lang="en-US" sz="2400" b="1" dirty="0">
              <a:solidFill>
                <a:srgbClr val="004050"/>
              </a:solidFill>
              <a:latin typeface="Arial" charset="0"/>
              <a:cs typeface="Arial" charset="0"/>
            </a:endParaRPr>
          </a:p>
        </p:txBody>
      </p:sp>
    </p:spTree>
    <p:extLst>
      <p:ext uri="{BB962C8B-B14F-4D97-AF65-F5344CB8AC3E}">
        <p14:creationId xmlns:p14="http://schemas.microsoft.com/office/powerpoint/2010/main" val="170146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format and location</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1474458"/>
          </a:xfrm>
        </p:spPr>
        <p:txBody>
          <a:bodyPr/>
          <a:lstStyle/>
          <a:p>
            <a:r>
              <a:rPr lang="en-GB" sz="2000" b="1" dirty="0">
                <a:latin typeface="+mn-lt"/>
              </a:rPr>
              <a:t>Docstrings are triple quoted strings that document your code, as you code:</a:t>
            </a:r>
          </a:p>
          <a:p>
            <a:pPr marL="457200" lvl="1" indent="-228600"/>
            <a:r>
              <a:rPr lang="en-GB" dirty="0">
                <a:latin typeface="+mn-lt"/>
              </a:rPr>
              <a:t>module docstrings placed before any code.</a:t>
            </a:r>
          </a:p>
          <a:p>
            <a:pPr marL="457200" lvl="1" indent="-228600"/>
            <a:r>
              <a:rPr lang="en-GB" dirty="0">
                <a:latin typeface="+mn-lt"/>
              </a:rPr>
              <a:t>function/class docstrings at start of block before any code.</a:t>
            </a:r>
          </a:p>
          <a:p>
            <a:pPr marL="457200" lvl="1" indent="-228600"/>
            <a:r>
              <a:rPr lang="en-GB" dirty="0">
                <a:latin typeface="+mn-lt"/>
              </a:rPr>
              <a:t>can be simple single line or multi-line</a:t>
            </a:r>
            <a:r>
              <a:rPr lang="en-GB" dirty="0">
                <a:solidFill>
                  <a:srgbClr val="000000"/>
                </a:solidFill>
                <a:latin typeface="+mn-lt"/>
              </a:rPr>
              <a:t>.</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289090" y="2867358"/>
            <a:ext cx="5796728" cy="3046988"/>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b="0" i="0" u="none" strike="noStrike" cap="none" normalizeH="0" baseline="0" dirty="0">
              <a:ln>
                <a:noFill/>
              </a:ln>
              <a:solidFill>
                <a:schemeClr val="bg1">
                  <a:lumMod val="50000"/>
                </a:schemeClr>
              </a:solidFill>
              <a:effectLst/>
              <a:latin typeface="Courier New"/>
              <a:cs typeface="Courier New"/>
            </a:endParaRPr>
          </a:p>
          <a:p>
            <a:pPr eaLnBrk="0" fontAlgn="base" hangingPunct="0">
              <a:spcBef>
                <a:spcPct val="0"/>
              </a:spcBef>
              <a:spcAft>
                <a:spcPct val="0"/>
              </a:spcAft>
            </a:pPr>
            <a:r>
              <a:rPr lang="en-US" altLang="en-US" sz="1600" dirty="0">
                <a:solidFill>
                  <a:schemeClr val="bg1">
                    <a:lumMod val="50000"/>
                  </a:schemeClr>
                </a:solidFill>
                <a:latin typeface="Courier New"/>
                <a:cs typeface="Courier New"/>
              </a:rPr>
              <a:t>    Calculator program with add, multiply, and divide functions.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dirty="0">
              <a:solidFill>
                <a:schemeClr val="bg1">
                  <a:lumMod val="50000"/>
                </a:schemeClr>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sum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endParaRPr kumimoji="0" lang="en-US" altLang="en-US" sz="1600" b="0" i="0" u="none" strike="noStrike" cap="none" normalizeH="0" baseline="0" dirty="0">
              <a:ln>
                <a:noFill/>
              </a:ln>
              <a:solidFill>
                <a:schemeClr val="tx1"/>
              </a:solidFill>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963246" y="3393917"/>
            <a:ext cx="5622854" cy="329320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product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x divided by z, as a float to 3 decimal places."""</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CA0F85BC-8C91-4935-0B42-503966D3C8E6}"/>
              </a:ext>
            </a:extLst>
          </p:cNvPr>
          <p:cNvSpPr txBox="1"/>
          <p:nvPr/>
        </p:nvSpPr>
        <p:spPr>
          <a:xfrm>
            <a:off x="10430963" y="3087296"/>
            <a:ext cx="1211757" cy="255445"/>
          </a:xfrm>
          <a:prstGeom prst="rect">
            <a:avLst/>
          </a:prstGeom>
        </p:spPr>
        <p:txBody>
          <a:bodyPr vert="horz" wrap="none" lIns="0" tIns="0" rIns="0" bIns="0" rtlCol="0" anchor="t" anchorCtr="0">
            <a:normAutofit/>
          </a:bodyPr>
          <a:lstStyle/>
          <a:p>
            <a:pPr algn="l"/>
            <a:r>
              <a:rPr lang="en-GB" sz="1200" dirty="0"/>
              <a:t>demo_calc2.py</a:t>
            </a:r>
          </a:p>
        </p:txBody>
      </p:sp>
    </p:spTree>
    <p:extLst>
      <p:ext uri="{BB962C8B-B14F-4D97-AF65-F5344CB8AC3E}">
        <p14:creationId xmlns:p14="http://schemas.microsoft.com/office/powerpoint/2010/main" val="21190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842001" y="1098202"/>
            <a:ext cx="6092825" cy="5286470"/>
          </a:xfrm>
        </p:spPr>
        <p:txBody>
          <a:bodyPr anchor="t">
            <a:normAutofit/>
          </a:bodyPr>
          <a:lstStyle/>
          <a:p>
            <a:r>
              <a:rPr lang="en-GB" sz="2000" b="1" dirty="0">
                <a:latin typeface="Montserrat"/>
              </a:rPr>
              <a:t>Use help() to see the docstrings:</a:t>
            </a:r>
          </a:p>
          <a:p>
            <a:endParaRPr lang="en-GB" dirty="0"/>
          </a:p>
          <a:p>
            <a:endParaRPr lang="en-GB" dirty="0"/>
          </a:p>
          <a:p>
            <a:endParaRPr lang="en-GB" dirty="0"/>
          </a:p>
          <a:p>
            <a:r>
              <a:rPr lang="en-GB" sz="2000" b="1" dirty="0">
                <a:latin typeface="Montserrat"/>
              </a:rPr>
              <a:t>Or the special attribute __doc__:</a:t>
            </a:r>
          </a:p>
          <a:p>
            <a:endParaRPr lang="en-GB" dirty="0">
              <a:effectLst/>
            </a:endParaRPr>
          </a:p>
          <a:p>
            <a:endParaRPr lang="en-GB" dirty="0">
              <a:effectLst/>
            </a:endParaRPr>
          </a:p>
          <a:p>
            <a:endParaRPr lang="en-GB" dirty="0">
              <a:effectLst/>
            </a:endParaRPr>
          </a:p>
          <a:p>
            <a:r>
              <a:rPr lang="en-GB" sz="2000" b="1" dirty="0">
                <a:latin typeface="Montserrat"/>
              </a:rPr>
              <a:t>Use </a:t>
            </a:r>
            <a:r>
              <a:rPr lang="en-GB" sz="2000" b="1" dirty="0" err="1">
                <a:latin typeface="Montserrat"/>
              </a:rPr>
              <a:t>pydoc</a:t>
            </a:r>
            <a:r>
              <a:rPr lang="en-GB" sz="2000" b="1" dirty="0">
                <a:latin typeface="Montserrat"/>
              </a:rPr>
              <a:t> module to display in text or HTML:</a:t>
            </a:r>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11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212111" y="378746"/>
            <a:ext cx="10595714" cy="520263"/>
          </a:xfrm>
        </p:spPr>
        <p:txBody>
          <a:bodyPr anchor="t">
            <a:normAutofit/>
          </a:bodyPr>
          <a:lstStyle/>
          <a:p>
            <a:pPr>
              <a:lnSpc>
                <a:spcPct val="90000"/>
              </a:lnSpc>
              <a:spcAft>
                <a:spcPts val="600"/>
              </a:spcAft>
            </a:pPr>
            <a:r>
              <a:rPr lang="en-GB" dirty="0"/>
              <a:t>Docstrings – for documentation</a:t>
            </a:r>
          </a:p>
        </p:txBody>
      </p:sp>
      <p:sp>
        <p:nvSpPr>
          <p:cNvPr id="3" name="TextBox 2">
            <a:extLst>
              <a:ext uri="{FF2B5EF4-FFF2-40B4-BE49-F238E27FC236}">
                <a16:creationId xmlns:a16="http://schemas.microsoft.com/office/drawing/2014/main" id="{BE6D7F19-A668-DB95-0474-59F8B5686E32}"/>
              </a:ext>
            </a:extLst>
          </p:cNvPr>
          <p:cNvSpPr txBox="1"/>
          <p:nvPr/>
        </p:nvSpPr>
        <p:spPr>
          <a:xfrm>
            <a:off x="6153753" y="1511737"/>
            <a:ext cx="4291876" cy="622502"/>
          </a:xfrm>
          <a:prstGeom prst="rect">
            <a:avLst/>
          </a:prstGeom>
          <a:solidFill>
            <a:schemeClr val="tx1">
              <a:lumMod val="10000"/>
              <a:lumOff val="90000"/>
            </a:schemeClr>
          </a:solidFill>
          <a:ln>
            <a:solidFill>
              <a:srgbClr val="002060"/>
            </a:solidFill>
          </a:ln>
        </p:spPr>
        <p:txBody>
          <a:bodyPr vert="horz" wrap="square" lIns="0" tIns="0" rIns="0" bIns="0" rtlCol="0" anchor="t" anchorCtr="0">
            <a:normAutofit/>
          </a:bodyPr>
          <a:lstStyle/>
          <a:p>
            <a:r>
              <a:rPr lang="en-GB" dirty="0">
                <a:solidFill>
                  <a:srgbClr val="000000"/>
                </a:solidFill>
                <a:latin typeface="Courier New"/>
                <a:cs typeface="Courier New"/>
              </a:rPr>
              <a:t>&gt;&gt;&gt; help(demo_calc2)</a:t>
            </a:r>
          </a:p>
          <a:p>
            <a:r>
              <a:rPr lang="en-GB" dirty="0">
                <a:solidFill>
                  <a:srgbClr val="000000"/>
                </a:solidFill>
                <a:latin typeface="Courier New"/>
                <a:cs typeface="Courier New"/>
              </a:rPr>
              <a:t>&gt;&gt;&gt; help(demo_calc2.add)</a:t>
            </a:r>
          </a:p>
        </p:txBody>
      </p:sp>
      <p:sp>
        <p:nvSpPr>
          <p:cNvPr id="6" name="TextBox 5">
            <a:extLst>
              <a:ext uri="{FF2B5EF4-FFF2-40B4-BE49-F238E27FC236}">
                <a16:creationId xmlns:a16="http://schemas.microsoft.com/office/drawing/2014/main" id="{6E878FA5-6490-79CA-3666-D8B614D10242}"/>
              </a:ext>
            </a:extLst>
          </p:cNvPr>
          <p:cNvSpPr txBox="1"/>
          <p:nvPr/>
        </p:nvSpPr>
        <p:spPr>
          <a:xfrm>
            <a:off x="6153753" y="2996622"/>
            <a:ext cx="4799876" cy="646867"/>
          </a:xfrm>
          <a:prstGeom prst="rect">
            <a:avLst/>
          </a:prstGeom>
          <a:solidFill>
            <a:schemeClr val="tx1">
              <a:lumMod val="10000"/>
              <a:lumOff val="90000"/>
            </a:schemeClr>
          </a:solidFill>
          <a:ln>
            <a:solidFill>
              <a:srgbClr val="002060"/>
            </a:solidFill>
          </a:ln>
        </p:spPr>
        <p:txBody>
          <a:bodyPr vert="horz" wrap="square" lIns="0" tIns="0" rIns="0" bIns="0" rtlCol="0" anchor="t" anchorCtr="0">
            <a:noAutofit/>
          </a:bodyPr>
          <a:lstStyle/>
          <a:p>
            <a:r>
              <a:rPr lang="en-GB" dirty="0">
                <a:solidFill>
                  <a:srgbClr val="000000"/>
                </a:solidFill>
                <a:latin typeface="Courier New"/>
                <a:cs typeface="Courier New"/>
              </a:rPr>
              <a:t>&gt;&gt;&gt; print(demo_calc2.__doc__)</a:t>
            </a:r>
          </a:p>
          <a:p>
            <a:r>
              <a:rPr lang="en-GB" dirty="0">
                <a:solidFill>
                  <a:srgbClr val="000000"/>
                </a:solidFill>
                <a:latin typeface="Courier New"/>
                <a:cs typeface="Courier New"/>
              </a:rPr>
              <a:t>&gt;&gt;&gt; print(demo_calc2.add.__doc__)</a:t>
            </a:r>
          </a:p>
        </p:txBody>
      </p:sp>
      <p:sp>
        <p:nvSpPr>
          <p:cNvPr id="7" name="TextBox 6">
            <a:extLst>
              <a:ext uri="{FF2B5EF4-FFF2-40B4-BE49-F238E27FC236}">
                <a16:creationId xmlns:a16="http://schemas.microsoft.com/office/drawing/2014/main" id="{FD051A8C-33C8-8190-22AB-825CCE762830}"/>
              </a:ext>
            </a:extLst>
          </p:cNvPr>
          <p:cNvSpPr txBox="1"/>
          <p:nvPr/>
        </p:nvSpPr>
        <p:spPr>
          <a:xfrm>
            <a:off x="6148919" y="4610579"/>
            <a:ext cx="5381620" cy="576312"/>
          </a:xfrm>
          <a:prstGeom prst="rect">
            <a:avLst/>
          </a:prstGeom>
          <a:solidFill>
            <a:srgbClr val="000000"/>
          </a:solidFill>
          <a:ln>
            <a:solidFill>
              <a:srgbClr val="002060"/>
            </a:solidFill>
          </a:ln>
        </p:spPr>
        <p:txBody>
          <a:bodyPr vert="horz" wrap="square" lIns="0" tIns="0" rIns="0" bIns="0" rtlCol="0" anchor="t" anchorCtr="0">
            <a:normAutofit/>
          </a:bodyPr>
          <a:lstStyle/>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demo_calc2.py </a:t>
            </a:r>
          </a:p>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-w demo_calc2.py</a:t>
            </a:r>
          </a:p>
        </p:txBody>
      </p:sp>
      <p:pic>
        <p:nvPicPr>
          <p:cNvPr id="13" name="Picture 12">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385419" y="969565"/>
            <a:ext cx="5180172" cy="5821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84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 Usage examples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1223571"/>
          </a:xfrm>
        </p:spPr>
        <p:txBody>
          <a:bodyPr/>
          <a:lstStyle/>
          <a:p>
            <a:r>
              <a:rPr lang="en-GB" sz="2000" b="1" dirty="0">
                <a:latin typeface="+mn-lt"/>
              </a:rPr>
              <a:t>Docstrings can also have embedded USAGE examples:</a:t>
            </a:r>
          </a:p>
          <a:p>
            <a:pPr marL="457200" lvl="1" indent="-228600"/>
            <a:r>
              <a:rPr lang="en-GB" dirty="0">
                <a:latin typeface="+mn-lt"/>
              </a:rPr>
              <a:t>Same format as testing at REPL prompt.</a:t>
            </a:r>
          </a:p>
          <a:p>
            <a:pPr marL="457200" lvl="1" indent="-228600"/>
            <a:r>
              <a:rPr lang="en-GB" dirty="0">
                <a:latin typeface="+mn-lt"/>
              </a:rPr>
              <a:t>Can have multiple examples in each docstring.	</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9555" y="2336313"/>
            <a:ext cx="5201191" cy="350865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r>
              <a:rPr lang="en-US" altLang="en-US" sz="1600" b="1" i="1" dirty="0">
                <a:solidFill>
                  <a:srgbClr val="000000"/>
                </a:solidFill>
                <a:latin typeface="Courier New"/>
                <a:cs typeface="Courier New"/>
              </a:rPr>
              <a:t>R</a:t>
            </a:r>
            <a:r>
              <a:rPr kumimoji="0" lang="en-US" altLang="en-US" sz="1600" b="1" i="1" u="none" strike="noStrike" cap="none" normalizeH="0" baseline="0" dirty="0">
                <a:ln>
                  <a:noFill/>
                </a:ln>
                <a:solidFill>
                  <a:srgbClr val="000000"/>
                </a:solidFill>
                <a:effectLst/>
                <a:latin typeface="Courier New"/>
                <a:cs typeface="Courier New"/>
              </a:rPr>
              <a:t>eturns the sum of all arguments</a:t>
            </a:r>
            <a:r>
              <a:rPr lang="en-US" altLang="en-US" sz="1600" b="1" i="1" dirty="0">
                <a:solidFill>
                  <a:srgbClr val="000000"/>
                </a:solidFill>
                <a:latin typeface="Courier New"/>
                <a:cs typeface="Courier New"/>
              </a:rPr>
              <a:t> </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add(4, 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7</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add(10, 20, 30)</a:t>
            </a:r>
          </a:p>
          <a:p>
            <a:pPr marL="457200" indent="-57150"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60</a:t>
            </a:r>
            <a:endParaRPr lang="en-US" altLang="en-US" sz="1600" b="1" i="1" dirty="0">
              <a:solidFill>
                <a:srgbClr val="000000"/>
              </a:solidFill>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br>
              <a:rPr lang="en-US" altLang="en-US" sz="1600" b="0" i="0" u="none" strike="noStrike" cap="none" normalizeH="0" baseline="0" dirty="0">
                <a:ln>
                  <a:noFill/>
                </a:ln>
                <a:effectLst/>
                <a:latin typeface="Courier New"/>
              </a:rPr>
            </a:b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80808"/>
                </a:solidFill>
                <a:effectLst/>
                <a:latin typeface="JetBrains Mono"/>
              </a:rPr>
            </a:br>
            <a:endParaRPr lang="en-US" altLang="en-US" sz="1600" b="0" i="0" u="none" strike="noStrike" cap="none" normalizeH="0" baseline="0">
              <a:ln>
                <a:noFill/>
              </a:ln>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840840" y="2338257"/>
            <a:ext cx="6038699" cy="427809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Returns the product of all parameters.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mul(4, 3)</a:t>
            </a:r>
          </a:p>
          <a:p>
            <a:pPr eaLnBrk="0" fontAlgn="base" hangingPunct="0">
              <a:spcBef>
                <a:spcPct val="0"/>
              </a:spcBef>
              <a:spcAft>
                <a:spcPct val="0"/>
              </a:spcAft>
            </a:pPr>
            <a:r>
              <a:rPr lang="en-US" altLang="en-US" sz="1600" b="1" i="1" dirty="0">
                <a:solidFill>
                  <a:srgbClr val="000000"/>
                </a:solidFill>
                <a:latin typeface="Courier New"/>
                <a:cs typeface="Courier New"/>
              </a:rPr>
              <a:t>    12</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514350" indent="-514350"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kumimoji="0" lang="en-US" altLang="en-US" sz="1600" b="1" i="1" u="none" strike="noStrike" cap="none" normalizeH="0" baseline="0" dirty="0">
                <a:ln>
                  <a:noFill/>
                </a:ln>
                <a:solidFill>
                  <a:srgbClr val="000000"/>
                </a:solidFill>
                <a:effectLst/>
                <a:latin typeface="Courier New"/>
                <a:cs typeface="Courier New"/>
              </a:rPr>
              <a:t>""" Returns the result of x divided by z, as a float to 3 decimal places.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div(4, 3)</a:t>
            </a:r>
          </a:p>
          <a:p>
            <a:pPr eaLnBrk="0" fontAlgn="base" hangingPunct="0">
              <a:spcBef>
                <a:spcPct val="0"/>
              </a:spcBef>
              <a:spcAft>
                <a:spcPct val="0"/>
              </a:spcAft>
            </a:pPr>
            <a:r>
              <a:rPr lang="en-US" altLang="en-US" sz="1600" b="1" i="1" dirty="0">
                <a:solidFill>
                  <a:srgbClr val="000000"/>
                </a:solidFill>
                <a:latin typeface="Courier New"/>
                <a:cs typeface="Courier New"/>
              </a:rPr>
              <a:t>    1.333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82078B7E-7944-AEC3-778C-43482B5F2416}"/>
              </a:ext>
            </a:extLst>
          </p:cNvPr>
          <p:cNvSpPr txBox="1"/>
          <p:nvPr/>
        </p:nvSpPr>
        <p:spPr>
          <a:xfrm>
            <a:off x="10733632" y="2059689"/>
            <a:ext cx="1452757" cy="363110"/>
          </a:xfrm>
          <a:prstGeom prst="rect">
            <a:avLst/>
          </a:prstGeom>
        </p:spPr>
        <p:txBody>
          <a:bodyPr vert="horz" wrap="none" lIns="0" tIns="0" rIns="0" bIns="0" rtlCol="0" anchor="t" anchorCtr="0">
            <a:normAutofit/>
          </a:bodyPr>
          <a:lstStyle/>
          <a:p>
            <a:pPr algn="l"/>
            <a:r>
              <a:rPr lang="en-GB" sz="1200" dirty="0"/>
              <a:t>demo_calc3.py</a:t>
            </a:r>
          </a:p>
        </p:txBody>
      </p:sp>
    </p:spTree>
    <p:extLst>
      <p:ext uri="{BB962C8B-B14F-4D97-AF65-F5344CB8AC3E}">
        <p14:creationId xmlns:p14="http://schemas.microsoft.com/office/powerpoint/2010/main" val="416471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7321374" cy="696423"/>
          </a:xfrm>
        </p:spPr>
        <p:txBody>
          <a:bodyPr/>
          <a:lstStyle/>
          <a:p>
            <a:r>
              <a:rPr lang="en-GB" sz="2000" b="1" dirty="0">
                <a:latin typeface="+mn-lt"/>
              </a:rPr>
              <a:t>Docstring USAGE examples testing can be automated:</a:t>
            </a:r>
          </a:p>
          <a:p>
            <a:pPr marL="457200" lvl="1" indent="-228600"/>
            <a:r>
              <a:rPr lang="en-GB" dirty="0">
                <a:latin typeface="+mn-lt"/>
              </a:rPr>
              <a:t>Import the </a:t>
            </a:r>
            <a:r>
              <a:rPr lang="en-GB" b="1" dirty="0">
                <a:latin typeface="+mn-lt"/>
              </a:rPr>
              <a:t>doctest</a:t>
            </a:r>
            <a:r>
              <a:rPr lang="en-GB" dirty="0">
                <a:latin typeface="+mn-lt"/>
              </a:rPr>
              <a:t> standard library module.</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571870" y="2086526"/>
            <a:ext cx="3729430" cy="195438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add</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lang="en-US" altLang="en-US" sz="1100" i="1" dirty="0">
                <a:solidFill>
                  <a:srgbClr val="8C8C8C"/>
                </a:solidFill>
                <a:latin typeface="Courier New"/>
                <a:cs typeface="Courier New"/>
              </a:rPr>
              <a:t>R</a:t>
            </a:r>
            <a:r>
              <a:rPr kumimoji="0" lang="en-US" altLang="en-US" sz="1100" b="0" i="1" u="none" strike="noStrike" cap="none" normalizeH="0" baseline="0" dirty="0">
                <a:ln>
                  <a:noFill/>
                </a:ln>
                <a:solidFill>
                  <a:srgbClr val="8C8C8C"/>
                </a:solidFill>
                <a:effectLst/>
                <a:latin typeface="Courier New"/>
                <a:cs typeface="Courier New"/>
              </a:rPr>
              <a:t>eturns the sum of all arguments</a:t>
            </a:r>
            <a:r>
              <a:rPr lang="en-US" altLang="en-US" sz="1100" i="1" dirty="0">
                <a:solidFill>
                  <a:srgbClr val="8C8C8C"/>
                </a:solidFill>
                <a:latin typeface="Courier New"/>
                <a:cs typeface="Courier New"/>
              </a:rPr>
              <a:t> </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add(4, 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7</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add(10, 20, 30)</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60</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0</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endParaRPr lang="en-US" altLang="en-US" sz="11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090344" y="5506156"/>
            <a:ext cx="2347377" cy="1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1BCE4A69-1C29-2CB8-C685-2EDE9ECAB4DD}"/>
              </a:ext>
            </a:extLst>
          </p:cNvPr>
          <p:cNvPicPr>
            <a:picLocks noChangeAspect="1"/>
          </p:cNvPicPr>
          <p:nvPr/>
        </p:nvPicPr>
        <p:blipFill>
          <a:blip r:embed="rId3"/>
          <a:stretch>
            <a:fillRect/>
          </a:stretch>
        </p:blipFill>
        <p:spPr>
          <a:xfrm>
            <a:off x="5622573" y="4466555"/>
            <a:ext cx="1457788" cy="19428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AD96D38F-D9BE-E827-FD7F-E99B3DDE4CB3}"/>
              </a:ext>
            </a:extLst>
          </p:cNvPr>
          <p:cNvSpPr txBox="1"/>
          <p:nvPr/>
        </p:nvSpPr>
        <p:spPr>
          <a:xfrm>
            <a:off x="3195926" y="1914544"/>
            <a:ext cx="1452757" cy="363110"/>
          </a:xfrm>
          <a:prstGeom prst="rect">
            <a:avLst/>
          </a:prstGeom>
        </p:spPr>
        <p:txBody>
          <a:bodyPr vert="horz" wrap="none" lIns="0" tIns="0" rIns="0" bIns="0" rtlCol="0" anchor="t" anchorCtr="0">
            <a:normAutofit/>
          </a:bodyPr>
          <a:lstStyle/>
          <a:p>
            <a:pPr algn="l"/>
            <a:r>
              <a:rPr lang="en-GB" sz="1200" dirty="0"/>
              <a:t>demo_calc3.py</a:t>
            </a:r>
          </a:p>
        </p:txBody>
      </p:sp>
      <p:pic>
        <p:nvPicPr>
          <p:cNvPr id="7" name="Picture 6">
            <a:extLst>
              <a:ext uri="{FF2B5EF4-FFF2-40B4-BE49-F238E27FC236}">
                <a16:creationId xmlns:a16="http://schemas.microsoft.com/office/drawing/2014/main" id="{46913773-71E6-8635-ECB0-FF878B6A0D40}"/>
              </a:ext>
            </a:extLst>
          </p:cNvPr>
          <p:cNvPicPr>
            <a:picLocks noChangeAspect="1"/>
          </p:cNvPicPr>
          <p:nvPr/>
        </p:nvPicPr>
        <p:blipFill>
          <a:blip r:embed="rId4"/>
          <a:stretch>
            <a:fillRect/>
          </a:stretch>
        </p:blipFill>
        <p:spPr>
          <a:xfrm>
            <a:off x="7566997" y="1686245"/>
            <a:ext cx="4474907" cy="5001366"/>
          </a:xfrm>
          <a:prstGeom prst="rect">
            <a:avLst/>
          </a:prstGeom>
          <a:ln>
            <a:noFill/>
          </a:ln>
          <a:effectLst>
            <a:outerShdw blurRad="190500" algn="tl" rotWithShape="0">
              <a:srgbClr val="000000">
                <a:alpha val="70000"/>
              </a:srgbClr>
            </a:outerShdw>
          </a:effectLst>
        </p:spPr>
      </p:pic>
      <p:sp>
        <p:nvSpPr>
          <p:cNvPr id="6" name="Rectangle 3">
            <a:extLst>
              <a:ext uri="{FF2B5EF4-FFF2-40B4-BE49-F238E27FC236}">
                <a16:creationId xmlns:a16="http://schemas.microsoft.com/office/drawing/2014/main" id="{364A350B-F86A-5449-0ABF-3E59225E9F06}"/>
              </a:ext>
            </a:extLst>
          </p:cNvPr>
          <p:cNvSpPr>
            <a:spLocks noChangeArrowheads="1"/>
          </p:cNvSpPr>
          <p:nvPr/>
        </p:nvSpPr>
        <p:spPr bwMode="auto">
          <a:xfrm>
            <a:off x="917390" y="2715450"/>
            <a:ext cx="3468173"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mul</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the product of all parameters.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mul(4, 3)</a:t>
            </a:r>
          </a:p>
          <a:p>
            <a:pPr eaLnBrk="0" fontAlgn="base" hangingPunct="0">
              <a:spcBef>
                <a:spcPct val="0"/>
              </a:spcBef>
              <a:spcAft>
                <a:spcPct val="0"/>
              </a:spcAft>
            </a:pPr>
            <a:r>
              <a:rPr lang="en-US" altLang="en-US" sz="1100" i="1" dirty="0">
                <a:solidFill>
                  <a:srgbClr val="8C8C8C"/>
                </a:solidFill>
                <a:latin typeface="Courier New"/>
                <a:cs typeface="Courier New"/>
              </a:rPr>
              <a:t>    12</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1</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r>
              <a:rPr lang="en-US" altLang="en-US" sz="1100" dirty="0">
                <a:solidFill>
                  <a:srgbClr val="080808"/>
                </a:solidFill>
                <a:latin typeface="Courier New"/>
                <a:cs typeface="Courier New"/>
              </a:rPr>
              <a:t> </a:t>
            </a:r>
            <a:endParaRPr lang="en-US" altLang="en-US" sz="1100" b="0" i="0" u="none" strike="noStrike" cap="none" normalizeH="0" baseline="0" dirty="0">
              <a:ln>
                <a:noFill/>
              </a:ln>
              <a:solidFill>
                <a:srgbClr val="080808"/>
              </a:solidFill>
              <a:effectLst/>
              <a:latin typeface="Courier New"/>
              <a:cs typeface="Courier New"/>
            </a:endParaRPr>
          </a:p>
        </p:txBody>
      </p:sp>
      <p:sp>
        <p:nvSpPr>
          <p:cNvPr id="9" name="Rectangle 3">
            <a:extLst>
              <a:ext uri="{FF2B5EF4-FFF2-40B4-BE49-F238E27FC236}">
                <a16:creationId xmlns:a16="http://schemas.microsoft.com/office/drawing/2014/main" id="{9C211CB9-331F-918C-AEC4-8D87E7891A17}"/>
              </a:ext>
            </a:extLst>
          </p:cNvPr>
          <p:cNvSpPr>
            <a:spLocks noChangeArrowheads="1"/>
          </p:cNvSpPr>
          <p:nvPr/>
        </p:nvSpPr>
        <p:spPr bwMode="auto">
          <a:xfrm>
            <a:off x="1270168" y="3731366"/>
            <a:ext cx="3468173" cy="127727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div</a:t>
            </a:r>
            <a:r>
              <a:rPr kumimoji="0" lang="en-US" altLang="en-US" sz="1100" b="0" i="0" u="none" strike="noStrike" cap="none" normalizeH="0" baseline="0" dirty="0">
                <a:ln>
                  <a:noFill/>
                </a:ln>
                <a:solidFill>
                  <a:srgbClr val="080808"/>
                </a:solidFill>
                <a:effectLst/>
                <a:latin typeface="Courier New"/>
                <a:cs typeface="Courier New"/>
              </a:rPr>
              <a:t>(x, z):</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x divided by z, as a float to 3 decimal places.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div(4, 3)</a:t>
            </a:r>
          </a:p>
          <a:p>
            <a:pPr eaLnBrk="0" fontAlgn="base" hangingPunct="0">
              <a:spcBef>
                <a:spcPct val="0"/>
              </a:spcBef>
              <a:spcAft>
                <a:spcPct val="0"/>
              </a:spcAft>
            </a:pPr>
            <a:r>
              <a:rPr lang="en-US" altLang="en-US" sz="1100" i="1" dirty="0">
                <a:solidFill>
                  <a:srgbClr val="8C8C8C"/>
                </a:solidFill>
                <a:latin typeface="Courier New"/>
                <a:cs typeface="Courier New"/>
              </a:rPr>
              <a:t>    1.333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00080"/>
                </a:solidFill>
                <a:effectLst/>
                <a:latin typeface="Courier New"/>
                <a:cs typeface="Courier New"/>
              </a:rPr>
              <a:t>float</a:t>
            </a:r>
            <a:r>
              <a:rPr kumimoji="0" lang="en-US" altLang="en-US" sz="1100" b="0" i="0" u="none" strike="noStrike" cap="none" normalizeH="0" baseline="0" dirty="0">
                <a:ln>
                  <a:noFill/>
                </a:ln>
                <a:solidFill>
                  <a:srgbClr val="080808"/>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x/z</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.3f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a:t>
            </a:r>
            <a:endParaRPr lang="en-US" altLang="en-US" sz="11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617527" y="4424064"/>
            <a:ext cx="3472817"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a:t>
            </a:r>
            <a:r>
              <a:rPr kumimoji="0" lang="en-US" altLang="en-US" sz="1200" b="1" i="0" u="none" strike="noStrike" cap="none" normalizeH="0" baseline="0" dirty="0">
                <a:ln>
                  <a:noFill/>
                </a:ln>
                <a:solidFill>
                  <a:srgbClr val="0033B3"/>
                </a:solidFill>
                <a:effectLst/>
                <a:latin typeface="Courier New"/>
                <a:cs typeface="Courier New"/>
              </a:rPr>
              <a:t>import </a:t>
            </a:r>
            <a:r>
              <a:rPr kumimoji="0" lang="en-US" altLang="en-US" sz="1200" b="1" i="0" u="none" strike="noStrike" cap="none" normalizeH="0" baseline="0" dirty="0">
                <a:ln>
                  <a:noFill/>
                </a:ln>
                <a:solidFill>
                  <a:srgbClr val="080808"/>
                </a:solidFill>
                <a:effectLst/>
                <a:latin typeface="Courier New"/>
                <a:cs typeface="Courier New"/>
              </a:rPr>
              <a:t>doctest</a:t>
            </a:r>
            <a:br>
              <a:rPr lang="en-US" altLang="en-US" sz="1200" b="1"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Tree>
    <p:extLst>
      <p:ext uri="{BB962C8B-B14F-4D97-AF65-F5344CB8AC3E}">
        <p14:creationId xmlns:p14="http://schemas.microsoft.com/office/powerpoint/2010/main" val="416889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864F86C-CA75-D544-2848-97AA14A524F1}"/>
              </a:ext>
            </a:extLst>
          </p:cNvPr>
          <p:cNvPicPr>
            <a:picLocks noChangeAspect="1"/>
          </p:cNvPicPr>
          <p:nvPr/>
        </p:nvPicPr>
        <p:blipFill>
          <a:blip r:embed="rId3"/>
          <a:stretch>
            <a:fillRect/>
          </a:stretch>
        </p:blipFill>
        <p:spPr>
          <a:xfrm>
            <a:off x="7466228" y="1558436"/>
            <a:ext cx="4639513" cy="5193563"/>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696423"/>
          </a:xfrm>
        </p:spPr>
        <p:txBody>
          <a:bodyPr/>
          <a:lstStyle/>
          <a:p>
            <a:r>
              <a:rPr lang="en-GB" sz="2000" b="1" dirty="0">
                <a:latin typeface="+mn-lt"/>
              </a:rPr>
              <a:t>Docstring USAGE examples testing can be automated:</a:t>
            </a:r>
          </a:p>
          <a:p>
            <a:pPr marL="456565" lvl="1" indent="-227965"/>
            <a:r>
              <a:rPr lang="en-GB" dirty="0">
                <a:latin typeface="+mn-lt"/>
              </a:rPr>
              <a:t>Apply an error in your docstring and test again.</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2454" y="2143386"/>
            <a:ext cx="3357560"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add</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lang="en-US" altLang="en-US" sz="1000" i="1" dirty="0">
                <a:solidFill>
                  <a:srgbClr val="8C8C8C"/>
                </a:solidFill>
                <a:latin typeface="Courier New"/>
                <a:cs typeface="Courier New"/>
              </a:rPr>
              <a:t>R</a:t>
            </a:r>
            <a:r>
              <a:rPr kumimoji="0" lang="en-US" altLang="en-US" sz="1000" b="0" i="1" u="none" strike="noStrike" cap="none" normalizeH="0" baseline="0" dirty="0">
                <a:ln>
                  <a:noFill/>
                </a:ln>
                <a:solidFill>
                  <a:srgbClr val="8C8C8C"/>
                </a:solidFill>
                <a:effectLst/>
                <a:latin typeface="Courier New"/>
                <a:cs typeface="Courier New"/>
              </a:rPr>
              <a:t>eturns the sum of all</a:t>
            </a: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arguments</a:t>
            </a:r>
            <a:r>
              <a:rPr lang="en-US" altLang="en-US" sz="1000" i="1" dirty="0">
                <a:solidFill>
                  <a:srgbClr val="8C8C8C"/>
                </a:solidFill>
                <a:latin typeface="Courier New"/>
                <a:cs typeface="Courier New"/>
              </a:rPr>
              <a:t> </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add(4, 3)</a:t>
            </a:r>
          </a:p>
          <a:p>
            <a:pPr eaLnBrk="0" fontAlgn="base" hangingPunct="0">
              <a:spcBef>
                <a:spcPct val="0"/>
              </a:spcBef>
              <a:spcAft>
                <a:spcPct val="0"/>
              </a:spcAft>
            </a:pPr>
            <a:r>
              <a:rPr lang="en-US" altLang="en-US" sz="1000" i="1" dirty="0">
                <a:solidFill>
                  <a:srgbClr val="FF0000"/>
                </a:solidFill>
                <a:latin typeface="Courier New"/>
                <a:cs typeface="Courier New"/>
              </a:rPr>
              <a:t>   </a:t>
            </a:r>
            <a:r>
              <a:rPr kumimoji="0" lang="en-US" altLang="en-US" sz="1000" b="0" i="1" u="none" strike="noStrike" cap="none" normalizeH="0" baseline="0" dirty="0">
                <a:ln>
                  <a:noFill/>
                </a:ln>
                <a:solidFill>
                  <a:srgbClr val="FF0000"/>
                </a:solidFill>
                <a:effectLst/>
                <a:latin typeface="Courier New"/>
                <a:cs typeface="Courier New"/>
              </a:rPr>
              <a:t> 8</a:t>
            </a:r>
            <a:endParaRPr lang="en-US" altLang="en-US" sz="1000" b="0" i="1" u="none" strike="noStrike" cap="none" normalizeH="0" baseline="0" dirty="0">
              <a:ln>
                <a:noFill/>
              </a:ln>
              <a:solidFill>
                <a:srgbClr val="FF0000"/>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add(10, 20, 30)</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60</a:t>
            </a:r>
            <a:endParaRPr lang="en-US" altLang="en-US" sz="10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total = </a:t>
            </a:r>
            <a:r>
              <a:rPr kumimoji="0" lang="en-US" altLang="en-US" sz="1000" b="0" i="0" u="none" strike="noStrike" cap="none" normalizeH="0" baseline="0" dirty="0">
                <a:ln>
                  <a:noFill/>
                </a:ln>
                <a:solidFill>
                  <a:srgbClr val="1750EB"/>
                </a:solidFill>
                <a:effectLst/>
                <a:latin typeface="Courier New"/>
                <a:cs typeface="Courier New"/>
              </a:rPr>
              <a:t>0</a:t>
            </a:r>
            <a:br>
              <a:rPr lang="en-US" altLang="en-US" sz="1000" b="0" i="0" u="none" strike="noStrike" cap="none" normalizeH="0" baseline="0" dirty="0">
                <a:ln>
                  <a:noFill/>
                </a:ln>
                <a:effectLst/>
                <a:latin typeface="Courier New"/>
              </a:rPr>
            </a:br>
            <a:r>
              <a:rPr lang="en-US" altLang="en-US" sz="1000" dirty="0">
                <a:solidFill>
                  <a:srgbClr val="1750EB"/>
                </a:solidFill>
                <a:latin typeface="Courier New"/>
                <a:cs typeface="Courier New"/>
              </a:rPr>
              <a:t>   </a:t>
            </a:r>
            <a:r>
              <a:rPr kumimoji="0" lang="en-US" altLang="en-US" sz="1000" b="0" i="0" u="none" strike="noStrike" cap="none" normalizeH="0" baseline="0" dirty="0">
                <a:ln>
                  <a:noFill/>
                </a:ln>
                <a:solidFill>
                  <a:srgbClr val="1750EB"/>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for </a:t>
            </a:r>
            <a:r>
              <a:rPr kumimoji="0" lang="en-US" altLang="en-US" sz="1000" b="0" i="0" u="none" strike="noStrike" cap="none" normalizeH="0" baseline="0" dirty="0">
                <a:ln>
                  <a:noFill/>
                </a:ln>
                <a:solidFill>
                  <a:srgbClr val="080808"/>
                </a:solidFill>
                <a:effectLst/>
                <a:latin typeface="Courier New"/>
                <a:cs typeface="Courier New"/>
              </a:rPr>
              <a:t>num </a:t>
            </a:r>
            <a:r>
              <a:rPr kumimoji="0" lang="en-US" altLang="en-US" sz="1000" b="0" i="0" u="none" strike="noStrike" cap="none" normalizeH="0" baseline="0" dirty="0">
                <a:ln>
                  <a:noFill/>
                </a:ln>
                <a:solidFill>
                  <a:srgbClr val="0033B3"/>
                </a:solidFill>
                <a:effectLst/>
                <a:latin typeface="Courier New"/>
                <a:cs typeface="Courier New"/>
              </a:rPr>
              <a:t>in </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total += num</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80808"/>
                </a:solidFill>
                <a:effectLst/>
                <a:latin typeface="Courier New"/>
                <a:cs typeface="Courier New"/>
              </a:rPr>
              <a:t>total</a:t>
            </a:r>
            <a:endParaRPr lang="en-US" altLang="en-US" sz="10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187194" y="5931310"/>
            <a:ext cx="2321083" cy="122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3B4C5E-19BF-F578-2D40-95F51CB111C8}"/>
              </a:ext>
            </a:extLst>
          </p:cNvPr>
          <p:cNvPicPr>
            <a:picLocks noChangeAspect="1"/>
          </p:cNvPicPr>
          <p:nvPr/>
        </p:nvPicPr>
        <p:blipFill>
          <a:blip r:embed="rId4"/>
          <a:stretch>
            <a:fillRect/>
          </a:stretch>
        </p:blipFill>
        <p:spPr>
          <a:xfrm>
            <a:off x="5629587" y="4859232"/>
            <a:ext cx="1454861" cy="1938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Oval 10">
            <a:extLst>
              <a:ext uri="{FF2B5EF4-FFF2-40B4-BE49-F238E27FC236}">
                <a16:creationId xmlns:a16="http://schemas.microsoft.com/office/drawing/2014/main" id="{7E6545A8-F0C8-E118-005E-941219BF30E9}"/>
              </a:ext>
            </a:extLst>
          </p:cNvPr>
          <p:cNvSpPr/>
          <p:nvPr/>
        </p:nvSpPr>
        <p:spPr>
          <a:xfrm>
            <a:off x="654304" y="2525449"/>
            <a:ext cx="330436" cy="371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A6DBE197-E22C-F55D-C412-D66DED229317}"/>
              </a:ext>
            </a:extLst>
          </p:cNvPr>
          <p:cNvSpPr/>
          <p:nvPr/>
        </p:nvSpPr>
        <p:spPr>
          <a:xfrm>
            <a:off x="7901509" y="5519250"/>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6D08D7B8-4BC5-4007-19F1-AC00A5592585}"/>
              </a:ext>
            </a:extLst>
          </p:cNvPr>
          <p:cNvSpPr/>
          <p:nvPr/>
        </p:nvSpPr>
        <p:spPr>
          <a:xfrm>
            <a:off x="7901509" y="4356596"/>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67FCBEAA-F836-7D38-A246-5AC297893477}"/>
              </a:ext>
            </a:extLst>
          </p:cNvPr>
          <p:cNvSpPr txBox="1"/>
          <p:nvPr/>
        </p:nvSpPr>
        <p:spPr>
          <a:xfrm>
            <a:off x="2110402" y="1912034"/>
            <a:ext cx="1735434" cy="240207"/>
          </a:xfrm>
          <a:prstGeom prst="rect">
            <a:avLst/>
          </a:prstGeom>
        </p:spPr>
        <p:txBody>
          <a:bodyPr vert="horz" wrap="none" lIns="0" tIns="0" rIns="0" bIns="0" rtlCol="0" anchor="t" anchorCtr="0">
            <a:normAutofit/>
          </a:bodyPr>
          <a:lstStyle/>
          <a:p>
            <a:pPr algn="l"/>
            <a:r>
              <a:rPr lang="en-GB" sz="1200" dirty="0"/>
              <a:t>demo_calc3_errors.py</a:t>
            </a:r>
          </a:p>
        </p:txBody>
      </p:sp>
      <p:sp>
        <p:nvSpPr>
          <p:cNvPr id="8" name="Rectangle 3">
            <a:extLst>
              <a:ext uri="{FF2B5EF4-FFF2-40B4-BE49-F238E27FC236}">
                <a16:creationId xmlns:a16="http://schemas.microsoft.com/office/drawing/2014/main" id="{05AD3838-7FDF-0B52-76DA-06CD95294A50}"/>
              </a:ext>
            </a:extLst>
          </p:cNvPr>
          <p:cNvSpPr>
            <a:spLocks noChangeArrowheads="1"/>
          </p:cNvSpPr>
          <p:nvPr/>
        </p:nvSpPr>
        <p:spPr bwMode="auto">
          <a:xfrm>
            <a:off x="658318" y="3006323"/>
            <a:ext cx="4094979" cy="1546577"/>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50" b="0" i="0" u="none" strike="noStrike" cap="none" normalizeH="0" baseline="0" dirty="0">
                <a:ln>
                  <a:noFill/>
                </a:ln>
                <a:solidFill>
                  <a:srgbClr val="0033B3"/>
                </a:solidFill>
                <a:effectLst/>
                <a:latin typeface="Courier New"/>
                <a:cs typeface="Courier New"/>
              </a:rPr>
              <a:t>def </a:t>
            </a:r>
            <a:r>
              <a:rPr kumimoji="0" lang="en-US" altLang="en-US" sz="1050" b="0" i="0" u="none" strike="noStrike" cap="none" normalizeH="0" baseline="0" dirty="0">
                <a:ln>
                  <a:noFill/>
                </a:ln>
                <a:solidFill>
                  <a:srgbClr val="00627A"/>
                </a:solidFill>
                <a:effectLst/>
                <a:latin typeface="Courier New"/>
                <a:cs typeface="Courier New"/>
              </a:rPr>
              <a:t>mul</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Returns the product of all </a:t>
            </a:r>
            <a:r>
              <a:rPr lang="en-US" altLang="en-US" sz="1050" i="1" dirty="0">
                <a:solidFill>
                  <a:srgbClr val="8C8C8C"/>
                </a:solidFill>
                <a:latin typeface="Courier New"/>
                <a:cs typeface="Courier New"/>
              </a:rPr>
              <a:t>arguments</a:t>
            </a:r>
            <a:r>
              <a:rPr kumimoji="0" lang="en-US" altLang="en-US" sz="1050" b="0" i="1" u="none" strike="noStrike" cap="none" normalizeH="0" baseline="0" dirty="0">
                <a:ln>
                  <a:noFill/>
                </a:ln>
                <a:solidFill>
                  <a:srgbClr val="8C8C8C"/>
                </a:solidFill>
                <a:effectLst/>
                <a:latin typeface="Courier New"/>
                <a:cs typeface="Courier New"/>
              </a:rPr>
              <a:t>.</a:t>
            </a:r>
            <a:endParaRPr lang="en-US" sz="1050" dirty="0">
              <a:latin typeface="Courier New"/>
              <a:cs typeface="Courier New"/>
            </a:endParaRPr>
          </a:p>
          <a:p>
            <a:pPr eaLnBrk="0" fontAlgn="base" hangingPunct="0">
              <a:spcBef>
                <a:spcPct val="0"/>
              </a:spcBef>
              <a:spcAft>
                <a:spcPct val="0"/>
              </a:spcAft>
            </a:pPr>
            <a:r>
              <a:rPr lang="en-US" altLang="en-US" sz="1050" i="1" dirty="0">
                <a:solidFill>
                  <a:srgbClr val="8C8C8C"/>
                </a:solidFill>
                <a:latin typeface="Courier New"/>
                <a:cs typeface="Courier New"/>
              </a:rPr>
              <a:t>    &gt;&gt;&gt; mul(4, 3)</a:t>
            </a:r>
          </a:p>
          <a:p>
            <a:pPr eaLnBrk="0" fontAlgn="base" hangingPunct="0">
              <a:spcBef>
                <a:spcPct val="0"/>
              </a:spcBef>
              <a:spcAft>
                <a:spcPct val="0"/>
              </a:spcAft>
            </a:pPr>
            <a:r>
              <a:rPr lang="en-US" altLang="en-US" sz="1050" i="1" dirty="0">
                <a:solidFill>
                  <a:srgbClr val="8C8C8C"/>
                </a:solidFill>
                <a:latin typeface="Courier New"/>
                <a:cs typeface="Courier New"/>
              </a:rPr>
              <a:t>    12</a:t>
            </a:r>
          </a:p>
          <a:p>
            <a:pPr eaLnBrk="0" fontAlgn="base" hangingPunct="0">
              <a:spcBef>
                <a:spcPct val="0"/>
              </a:spcBef>
              <a:spcAft>
                <a:spcPct val="0"/>
              </a:spcAft>
            </a:pP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a:t>
            </a:r>
            <a:br>
              <a:rPr lang="en-US" altLang="en-US" sz="1050" b="0" i="1" u="none" strike="noStrike" cap="none" normalizeH="0" baseline="0" dirty="0">
                <a:ln>
                  <a:noFill/>
                </a:ln>
                <a:effectLst/>
                <a:latin typeface="Courier New"/>
              </a:rPr>
            </a:b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total = </a:t>
            </a:r>
            <a:r>
              <a:rPr kumimoji="0" lang="en-US" altLang="en-US" sz="1050" b="0" i="0" u="none" strike="noStrike" cap="none" normalizeH="0" baseline="0" dirty="0">
                <a:ln>
                  <a:noFill/>
                </a:ln>
                <a:solidFill>
                  <a:srgbClr val="1750EB"/>
                </a:solidFill>
                <a:effectLst/>
                <a:latin typeface="Courier New"/>
                <a:cs typeface="Courier New"/>
              </a:rPr>
              <a:t>1</a:t>
            </a:r>
            <a:br>
              <a:rPr lang="en-US" altLang="en-US" sz="1050" b="0" i="0" u="none" strike="noStrike" cap="none" normalizeH="0" baseline="0" dirty="0">
                <a:ln>
                  <a:noFill/>
                </a:ln>
                <a:effectLst/>
                <a:latin typeface="Courier New"/>
              </a:rPr>
            </a:br>
            <a:r>
              <a:rPr lang="en-US" altLang="en-US" sz="1050" dirty="0">
                <a:solidFill>
                  <a:srgbClr val="1750EB"/>
                </a:solidFill>
                <a:latin typeface="Courier New"/>
                <a:cs typeface="Courier New"/>
              </a:rPr>
              <a:t>   </a:t>
            </a:r>
            <a:r>
              <a:rPr kumimoji="0" lang="en-US" altLang="en-US" sz="1050" b="0" i="0" u="none" strike="noStrike" cap="none" normalizeH="0" baseline="0" dirty="0">
                <a:ln>
                  <a:noFill/>
                </a:ln>
                <a:solidFill>
                  <a:srgbClr val="1750EB"/>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for </a:t>
            </a:r>
            <a:r>
              <a:rPr kumimoji="0" lang="en-US" altLang="en-US" sz="1050" b="0" i="0" u="none" strike="noStrike" cap="none" normalizeH="0" baseline="0" dirty="0">
                <a:ln>
                  <a:noFill/>
                </a:ln>
                <a:solidFill>
                  <a:srgbClr val="080808"/>
                </a:solidFill>
                <a:effectLst/>
                <a:latin typeface="Courier New"/>
                <a:cs typeface="Courier New"/>
              </a:rPr>
              <a:t>num </a:t>
            </a:r>
            <a:r>
              <a:rPr kumimoji="0" lang="en-US" altLang="en-US" sz="1050" b="0" i="0" u="none" strike="noStrike" cap="none" normalizeH="0" baseline="0" dirty="0">
                <a:ln>
                  <a:noFill/>
                </a:ln>
                <a:solidFill>
                  <a:srgbClr val="0033B3"/>
                </a:solidFill>
                <a:effectLst/>
                <a:latin typeface="Courier New"/>
                <a:cs typeface="Courier New"/>
              </a:rPr>
              <a:t>in </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total *= num</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return </a:t>
            </a:r>
            <a:r>
              <a:rPr kumimoji="0" lang="en-US" altLang="en-US" sz="1050" b="0" i="0" u="none" strike="noStrike" cap="none" normalizeH="0" baseline="0" dirty="0">
                <a:ln>
                  <a:noFill/>
                </a:ln>
                <a:solidFill>
                  <a:srgbClr val="080808"/>
                </a:solidFill>
                <a:effectLst/>
                <a:latin typeface="Courier New"/>
                <a:cs typeface="Courier New"/>
              </a:rPr>
              <a:t>total</a:t>
            </a:r>
            <a:r>
              <a:rPr lang="en-US" altLang="en-US" sz="1050" dirty="0">
                <a:solidFill>
                  <a:srgbClr val="080808"/>
                </a:solidFill>
                <a:latin typeface="Courier New"/>
                <a:cs typeface="Courier New"/>
              </a:rPr>
              <a:t> </a:t>
            </a:r>
            <a:endParaRPr lang="en-US" altLang="en-US" sz="1050" b="0" i="0" u="none" strike="noStrike" cap="none" normalizeH="0" baseline="0" dirty="0">
              <a:ln>
                <a:noFill/>
              </a:ln>
              <a:solidFill>
                <a:srgbClr val="080808"/>
              </a:solidFill>
              <a:effectLst/>
              <a:latin typeface="Courier New"/>
              <a:cs typeface="Courier New"/>
            </a:endParaRPr>
          </a:p>
        </p:txBody>
      </p:sp>
      <p:sp>
        <p:nvSpPr>
          <p:cNvPr id="12" name="Rectangle 3">
            <a:extLst>
              <a:ext uri="{FF2B5EF4-FFF2-40B4-BE49-F238E27FC236}">
                <a16:creationId xmlns:a16="http://schemas.microsoft.com/office/drawing/2014/main" id="{CAB727CE-44F6-1D81-4F3B-6644EEC59C5B}"/>
              </a:ext>
            </a:extLst>
          </p:cNvPr>
          <p:cNvSpPr>
            <a:spLocks noChangeArrowheads="1"/>
          </p:cNvSpPr>
          <p:nvPr/>
        </p:nvSpPr>
        <p:spPr bwMode="auto">
          <a:xfrm>
            <a:off x="966487" y="3823008"/>
            <a:ext cx="3468173" cy="116955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div</a:t>
            </a:r>
            <a:r>
              <a:rPr kumimoji="0" lang="en-US" altLang="en-US" sz="1000" b="0" i="0" u="none" strike="noStrike" cap="none" normalizeH="0" baseline="0" dirty="0">
                <a:ln>
                  <a:noFill/>
                </a:ln>
                <a:solidFill>
                  <a:srgbClr val="080808"/>
                </a:solidFill>
                <a:effectLst/>
                <a:latin typeface="Courier New"/>
                <a:cs typeface="Courier New"/>
              </a:rPr>
              <a:t>(x, z):</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Returns x divided by z, as a float to 3 decimal places.</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div(4, 3)</a:t>
            </a:r>
          </a:p>
          <a:p>
            <a:pPr eaLnBrk="0" fontAlgn="base" hangingPunct="0">
              <a:spcBef>
                <a:spcPct val="0"/>
              </a:spcBef>
              <a:spcAft>
                <a:spcPct val="0"/>
              </a:spcAft>
            </a:pPr>
            <a:r>
              <a:rPr lang="en-US" altLang="en-US" sz="1000" i="1" dirty="0">
                <a:solidFill>
                  <a:srgbClr val="8C8C8C"/>
                </a:solidFill>
                <a:latin typeface="Courier New"/>
                <a:cs typeface="Courier New"/>
              </a:rPr>
              <a:t>    </a:t>
            </a:r>
            <a:r>
              <a:rPr lang="en-US" altLang="en-US" sz="1000" i="1" dirty="0">
                <a:solidFill>
                  <a:srgbClr val="FF0000"/>
                </a:solidFill>
                <a:latin typeface="Courier New"/>
                <a:cs typeface="Courier New"/>
              </a:rPr>
              <a:t>1.334</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00080"/>
                </a:solidFill>
                <a:effectLst/>
                <a:latin typeface="Courier New"/>
                <a:cs typeface="Courier New"/>
              </a:rPr>
              <a:t>float</a:t>
            </a:r>
            <a:r>
              <a:rPr kumimoji="0" lang="en-US" altLang="en-US" sz="1000" b="0" i="0" u="none" strike="noStrike" cap="none" normalizeH="0" baseline="0" dirty="0">
                <a:ln>
                  <a:noFill/>
                </a:ln>
                <a:solidFill>
                  <a:srgbClr val="080808"/>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x/z</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.3f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a:t>
            </a:r>
            <a:endParaRPr lang="en-US" altLang="en-US" sz="10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944358" y="4759088"/>
            <a:ext cx="3242835"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import </a:t>
            </a:r>
            <a:r>
              <a:rPr kumimoji="0" lang="en-US" altLang="en-US" sz="1200" b="0" i="0" u="none" strike="noStrike" cap="none" normalizeH="0" baseline="0" dirty="0">
                <a:ln>
                  <a:noFill/>
                </a:ln>
                <a:solidFill>
                  <a:srgbClr val="080808"/>
                </a:solidFill>
                <a:effectLst/>
                <a:latin typeface="Courier New"/>
                <a:cs typeface="Courier New"/>
              </a:rPr>
              <a:t>doctest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
        <p:nvSpPr>
          <p:cNvPr id="13" name="Oval 12">
            <a:extLst>
              <a:ext uri="{FF2B5EF4-FFF2-40B4-BE49-F238E27FC236}">
                <a16:creationId xmlns:a16="http://schemas.microsoft.com/office/drawing/2014/main" id="{71C9E54B-A4E6-8F06-B7E9-0157CC420BD4}"/>
              </a:ext>
            </a:extLst>
          </p:cNvPr>
          <p:cNvSpPr/>
          <p:nvPr/>
        </p:nvSpPr>
        <p:spPr>
          <a:xfrm>
            <a:off x="1293924" y="4310475"/>
            <a:ext cx="447134" cy="47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191C8259-2747-4DA4-7235-BF1E3F1488B2}"/>
              </a:ext>
            </a:extLst>
          </p:cNvPr>
          <p:cNvCxnSpPr>
            <a:cxnSpLocks/>
          </p:cNvCxnSpPr>
          <p:nvPr/>
        </p:nvCxnSpPr>
        <p:spPr>
          <a:xfrm>
            <a:off x="997030" y="2772640"/>
            <a:ext cx="6830737" cy="195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6EF567-75E1-7DA1-0FB2-13742E698737}"/>
              </a:ext>
            </a:extLst>
          </p:cNvPr>
          <p:cNvCxnSpPr>
            <a:cxnSpLocks/>
          </p:cNvCxnSpPr>
          <p:nvPr/>
        </p:nvCxnSpPr>
        <p:spPr>
          <a:xfrm>
            <a:off x="1765639" y="4608338"/>
            <a:ext cx="6123581" cy="1284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a:xfrm>
            <a:off x="4802006" y="869296"/>
            <a:ext cx="6770688" cy="5119407"/>
          </a:xfrm>
        </p:spPr>
        <p:txBody>
          <a:bodyPr/>
          <a:lstStyle/>
          <a:p>
            <a:pPr>
              <a:lnSpc>
                <a:spcPct val="90000"/>
              </a:lnSpc>
            </a:pPr>
            <a:r>
              <a:rPr lang="en-GB" sz="2400" b="1" dirty="0">
                <a:effectLst/>
              </a:rPr>
              <a:t>Unit testing:</a:t>
            </a:r>
          </a:p>
          <a:p>
            <a:pPr marL="641350" lvl="1" indent="-285750">
              <a:lnSpc>
                <a:spcPct val="90000"/>
              </a:lnSpc>
              <a:buFont typeface="Arial" panose="020B0604020202020204" pitchFamily="34" charset="0"/>
              <a:buChar char="•"/>
            </a:pPr>
            <a:r>
              <a:rPr lang="en-GB" sz="2800" dirty="0"/>
              <a:t>Unit vs integration testing.</a:t>
            </a:r>
          </a:p>
          <a:p>
            <a:pPr marL="641350" lvl="1" indent="-285750">
              <a:lnSpc>
                <a:spcPct val="90000"/>
              </a:lnSpc>
              <a:buFont typeface="Arial" panose="020B0604020202020204" pitchFamily="34" charset="0"/>
              <a:buChar char="•"/>
            </a:pPr>
            <a:r>
              <a:rPr lang="en-GB" sz="2400" dirty="0"/>
              <a:t>Assertions.</a:t>
            </a:r>
          </a:p>
          <a:p>
            <a:pPr marL="641350" lvl="1" indent="-285750">
              <a:lnSpc>
                <a:spcPct val="90000"/>
              </a:lnSpc>
              <a:buFont typeface="Arial" panose="020B0604020202020204" pitchFamily="34" charset="0"/>
              <a:buChar char="•"/>
            </a:pPr>
            <a:r>
              <a:rPr lang="en-GB" sz="2400" dirty="0"/>
              <a:t>Using the </a:t>
            </a:r>
            <a:r>
              <a:rPr lang="en-GB" sz="2400" b="1" dirty="0" err="1"/>
              <a:t>unittest</a:t>
            </a:r>
            <a:r>
              <a:rPr lang="en-GB" sz="2400" dirty="0"/>
              <a:t> module.</a:t>
            </a:r>
          </a:p>
          <a:p>
            <a:pPr marL="355600" lvl="1" indent="0">
              <a:lnSpc>
                <a:spcPct val="90000"/>
              </a:lnSpc>
              <a:buNone/>
            </a:pPr>
            <a:endParaRPr lang="en-GB" dirty="0">
              <a:effectLst/>
              <a:latin typeface="+mn-lt"/>
              <a:ea typeface="Times New Roman" panose="02020603050405020304" pitchFamily="18" charset="0"/>
            </a:endParaRPr>
          </a:p>
          <a:p>
            <a:endParaRPr lang="en-GB" dirty="0"/>
          </a:p>
        </p:txBody>
      </p:sp>
      <p:sp>
        <p:nvSpPr>
          <p:cNvPr id="3" name="Content Placeholder 2"/>
          <p:cNvSpPr>
            <a:spLocks noGrp="1"/>
          </p:cNvSpPr>
          <p:nvPr>
            <p:ph type="body" sz="quarter" idx="10"/>
          </p:nvPr>
        </p:nvSpPr>
        <p:spPr/>
        <p:txBody>
          <a:bodyPr>
            <a:normAutofit/>
          </a:bodyPr>
          <a:lstStyle/>
          <a:p>
            <a:pPr fontAlgn="base">
              <a:spcAft>
                <a:spcPts val="600"/>
              </a:spcAft>
            </a:pPr>
            <a:r>
              <a:rPr lang="en-GB" dirty="0"/>
              <a:t>Testing using unittest</a:t>
            </a:r>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8453377" y="3038203"/>
            <a:ext cx="3738623" cy="3738623"/>
          </a:xfrm>
          <a:prstGeom prst="rect">
            <a:avLst/>
          </a:prstGeom>
        </p:spPr>
      </p:pic>
      <p:sp>
        <p:nvSpPr>
          <p:cNvPr id="2" name="Slide Number Placeholder 1">
            <a:extLst>
              <a:ext uri="{FF2B5EF4-FFF2-40B4-BE49-F238E27FC236}">
                <a16:creationId xmlns:a16="http://schemas.microsoft.com/office/drawing/2014/main" id="{861CFD08-4345-8D97-E011-048C4D5C1A68}"/>
              </a:ext>
            </a:extLst>
          </p:cNvPr>
          <p:cNvSpPr>
            <a:spLocks noGrp="1"/>
          </p:cNvSpPr>
          <p:nvPr>
            <p:ph type="sldNum" sz="quarter" idx="4"/>
          </p:nvPr>
        </p:nvSpPr>
        <p:spPr/>
        <p:txBody>
          <a:bodyPr/>
          <a:lstStyle/>
          <a:p>
            <a:fld id="{EF892D59-8F09-EF4B-AD6D-DA609442F868}" type="slidenum">
              <a:rPr lang="en-GB" smtClean="0"/>
              <a:pPr/>
              <a:t>15</a:t>
            </a:fld>
            <a:endParaRPr lang="en-GB"/>
          </a:p>
        </p:txBody>
      </p:sp>
    </p:spTree>
    <p:extLst>
      <p:ext uri="{BB962C8B-B14F-4D97-AF65-F5344CB8AC3E}">
        <p14:creationId xmlns:p14="http://schemas.microsoft.com/office/powerpoint/2010/main" val="2404085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Integration Vs Unit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How to diagnose a complex application and project?</a:t>
            </a:r>
          </a:p>
          <a:p>
            <a:endParaRPr lang="en-GB" dirty="0">
              <a:latin typeface="+mn-lt"/>
            </a:endParaRPr>
          </a:p>
          <a:p>
            <a:r>
              <a:rPr lang="en-GB" b="1" dirty="0">
                <a:latin typeface="+mn-lt"/>
              </a:rPr>
              <a:t>Integration testing</a:t>
            </a: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2</a:t>
            </a:r>
            <a:r>
              <a:rPr lang="en-GB" baseline="30000" dirty="0">
                <a:latin typeface="+mn-lt"/>
                <a:cs typeface="Times New Roman" panose="02020603050405020304" pitchFamily="18" charset="0"/>
              </a:rPr>
              <a:t>nd</a:t>
            </a:r>
            <a:r>
              <a:rPr lang="en-GB" dirty="0">
                <a:latin typeface="+mn-lt"/>
                <a:cs typeface="Times New Roman" panose="02020603050405020304" pitchFamily="18" charset="0"/>
              </a:rPr>
              <a:t> Level of Testing.</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Testing the components work as a complete entity.</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Sometimes called black box testing and often performed by a test team.</a:t>
            </a:r>
          </a:p>
          <a:p>
            <a:endParaRPr lang="en-GB" b="1" dirty="0">
              <a:latin typeface="+mn-lt"/>
            </a:endParaRPr>
          </a:p>
          <a:p>
            <a:r>
              <a:rPr lang="en-GB" b="1" dirty="0">
                <a:latin typeface="+mn-lt"/>
              </a:rPr>
              <a:t>Unit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1</a:t>
            </a:r>
            <a:r>
              <a:rPr lang="en-GB" baseline="30000" dirty="0">
                <a:latin typeface="+mn-lt"/>
                <a:ea typeface="Times New Roman" panose="02020603050405020304" pitchFamily="18" charset="0"/>
                <a:cs typeface="Times New Roman" panose="02020603050405020304" pitchFamily="18" charset="0"/>
              </a:rPr>
              <a:t>st</a:t>
            </a:r>
            <a:r>
              <a:rPr lang="en-GB" dirty="0">
                <a:latin typeface="+mn-lt"/>
                <a:ea typeface="Times New Roman" panose="02020603050405020304" pitchFamily="18" charset="0"/>
                <a:cs typeface="Times New Roman" panose="02020603050405020304" pitchFamily="18" charset="0"/>
              </a:rPr>
              <a:t> level of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Testing individual units of code (classes, functions and methods).</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Sometimes called white box testing and performed by the coder.</a:t>
            </a:r>
            <a:endParaRPr lang="en-GB" dirty="0">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r>
              <a:rPr lang="en-GB" b="1" dirty="0">
                <a:latin typeface="+mn-lt"/>
              </a:rPr>
              <a:t>Test step – call a function with parameters.</a:t>
            </a:r>
          </a:p>
          <a:p>
            <a:r>
              <a:rPr lang="en-GB" b="1" dirty="0">
                <a:latin typeface="+mn-lt"/>
              </a:rPr>
              <a:t>Test Assertion – check that it performs correctly.</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16</a:t>
            </a:fld>
            <a:endParaRPr lang="en-GB" dirty="0"/>
          </a:p>
        </p:txBody>
      </p:sp>
      <p:pic>
        <p:nvPicPr>
          <p:cNvPr id="6" name="Picture 5">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9062655" y="2213492"/>
            <a:ext cx="2522646" cy="1355208"/>
          </a:xfrm>
          <a:prstGeom prst="rect">
            <a:avLst/>
          </a:prstGeom>
          <a:effectLst>
            <a:softEdge rad="0"/>
          </a:effectLst>
        </p:spPr>
      </p:pic>
      <p:pic>
        <p:nvPicPr>
          <p:cNvPr id="9" name="Picture 8">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9413111" y="4170782"/>
            <a:ext cx="1843310" cy="1868108"/>
          </a:xfrm>
          <a:prstGeom prst="rect">
            <a:avLst/>
          </a:prstGeom>
        </p:spPr>
      </p:pic>
    </p:spTree>
    <p:extLst>
      <p:ext uri="{BB962C8B-B14F-4D97-AF65-F5344CB8AC3E}">
        <p14:creationId xmlns:p14="http://schemas.microsoft.com/office/powerpoint/2010/main" val="44576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 – using assert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dirty="0">
                <a:latin typeface="+mn-lt"/>
              </a:rPr>
              <a:t>Python has a built-in function called assert() for performing unit testing.</a:t>
            </a:r>
          </a:p>
          <a:p>
            <a:endParaRPr lang="en-GB" dirty="0">
              <a:latin typeface="+mn-lt"/>
            </a:endParaRPr>
          </a:p>
          <a:p>
            <a:r>
              <a:rPr lang="en-GB" sz="2000" b="1" dirty="0">
                <a:latin typeface="+mn-lt"/>
              </a:rPr>
              <a:t>assert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Convenient method of inserting debugging assertions.</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Raises an exception based on a Boolean expression.</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An AssertionError is raised if boolean is False.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Can have an optional expression.</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lvl="0" fontAlgn="base">
              <a:tabLst>
                <a:tab pos="457200" algn="l"/>
              </a:tabLst>
            </a:pPr>
            <a:endParaRPr lang="en-GB" dirty="0">
              <a:latin typeface="+mn-lt"/>
              <a:cs typeface="Times New Roman" panose="02020603050405020304" pitchFamily="18" charset="0"/>
            </a:endParaRPr>
          </a:p>
          <a:p>
            <a:pPr lvl="0" fontAlgn="base">
              <a:tabLst>
                <a:tab pos="457200" algn="l"/>
              </a:tabLst>
            </a:pPr>
            <a:r>
              <a:rPr lang="en-GB" sz="2000" b="1" dirty="0">
                <a:latin typeface="+mn-lt"/>
                <a:cs typeface="Times New Roman"/>
              </a:rPr>
              <a:t>Can be ignored when optimisation is requested at runtime by:</a:t>
            </a:r>
          </a:p>
          <a:p>
            <a:pPr marL="457200" lvl="1" indent="-228600" fontAlgn="base">
              <a:tabLst>
                <a:tab pos="457200" algn="l"/>
              </a:tabLst>
            </a:pPr>
            <a:r>
              <a:rPr lang="en-GB" dirty="0">
                <a:latin typeface="+mn-lt"/>
                <a:cs typeface="Times New Roman" panose="02020603050405020304" pitchFamily="18" charset="0"/>
              </a:rPr>
              <a:t>PYTHONOPTIMIZE = 0</a:t>
            </a:r>
          </a:p>
          <a:p>
            <a:pPr marL="457200" lvl="1" indent="-228600" fontAlgn="base">
              <a:tabLst>
                <a:tab pos="457200" algn="l"/>
              </a:tabLst>
            </a:pPr>
            <a:r>
              <a:rPr lang="en-GB" dirty="0">
                <a:latin typeface="+mn-lt"/>
                <a:cs typeface="Times New Roman" panose="02020603050405020304" pitchFamily="18" charset="0"/>
              </a:rPr>
              <a:t>Command line option, python -O</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3" name="Rectangle 3">
            <a:extLst>
              <a:ext uri="{FF2B5EF4-FFF2-40B4-BE49-F238E27FC236}">
                <a16:creationId xmlns:a16="http://schemas.microsoft.com/office/drawing/2014/main" id="{7849F90D-CE57-709E-9C90-C794F2C96E58}"/>
              </a:ext>
            </a:extLst>
          </p:cNvPr>
          <p:cNvSpPr>
            <a:spLocks noChangeArrowheads="1"/>
          </p:cNvSpPr>
          <p:nvPr/>
        </p:nvSpPr>
        <p:spPr bwMode="auto">
          <a:xfrm>
            <a:off x="840624" y="3859713"/>
            <a:ext cx="3725492" cy="338554"/>
          </a:xfrm>
          <a:prstGeom prst="rect">
            <a:avLst/>
          </a:prstGeom>
          <a:solidFill>
            <a:schemeClr val="bg1"/>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assert expression1 [, expression2]</a:t>
            </a:r>
          </a:p>
        </p:txBody>
      </p:sp>
      <p:sp>
        <p:nvSpPr>
          <p:cNvPr id="7" name="Rectangle 3">
            <a:extLst>
              <a:ext uri="{FF2B5EF4-FFF2-40B4-BE49-F238E27FC236}">
                <a16:creationId xmlns:a16="http://schemas.microsoft.com/office/drawing/2014/main" id="{D8C85CE1-1AE8-9D51-FCAF-5236F9D104A7}"/>
              </a:ext>
            </a:extLst>
          </p:cNvPr>
          <p:cNvSpPr>
            <a:spLocks noChangeArrowheads="1"/>
          </p:cNvSpPr>
          <p:nvPr/>
        </p:nvSpPr>
        <p:spPr bwMode="auto">
          <a:xfrm>
            <a:off x="844163" y="5679420"/>
            <a:ext cx="4141053" cy="584775"/>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If __debug__:</a:t>
            </a:r>
          </a:p>
          <a:p>
            <a:pPr marL="431798" lvl="2" indent="-342900"/>
            <a:r>
              <a:rPr lang="en-GB" sz="1600" dirty="0">
                <a:solidFill>
                  <a:srgbClr val="000000"/>
                </a:solidFill>
              </a:rPr>
              <a:t>    assert add(4, 3) == 7, “Should be 7”</a:t>
            </a:r>
          </a:p>
        </p:txBody>
      </p:sp>
      <p:sp>
        <p:nvSpPr>
          <p:cNvPr id="11" name="Rectangle 3">
            <a:extLst>
              <a:ext uri="{FF2B5EF4-FFF2-40B4-BE49-F238E27FC236}">
                <a16:creationId xmlns:a16="http://schemas.microsoft.com/office/drawing/2014/main" id="{B06117B3-545E-E84A-5FFA-66B6B6FC0702}"/>
              </a:ext>
            </a:extLst>
          </p:cNvPr>
          <p:cNvSpPr>
            <a:spLocks noChangeArrowheads="1"/>
          </p:cNvSpPr>
          <p:nvPr/>
        </p:nvSpPr>
        <p:spPr bwMode="auto">
          <a:xfrm>
            <a:off x="5227483" y="3859713"/>
            <a:ext cx="5414421" cy="338554"/>
          </a:xfrm>
          <a:prstGeom prst="rect">
            <a:avLst/>
          </a:prstGeom>
          <a:solidFill>
            <a:schemeClr val="tx1">
              <a:lumMod val="10000"/>
              <a:lumOff val="9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600" dirty="0">
                <a:solidFill>
                  <a:srgbClr val="FFC000"/>
                </a:solidFill>
              </a:rPr>
              <a:t>&gt;&gt;&gt;</a:t>
            </a:r>
            <a:r>
              <a:rPr lang="en-GB" sz="1600" dirty="0"/>
              <a:t>  </a:t>
            </a:r>
            <a:r>
              <a:rPr lang="en-GB" sz="1600" dirty="0">
                <a:solidFill>
                  <a:schemeClr val="accent6">
                    <a:lumMod val="75000"/>
                  </a:schemeClr>
                </a:solidFill>
              </a:rPr>
              <a:t>assert demo_calc.add(4, 3) == 7,  “Should be 7”</a:t>
            </a:r>
            <a:endParaRPr lang="en-GB" sz="1600" dirty="0"/>
          </a:p>
        </p:txBody>
      </p:sp>
    </p:spTree>
    <p:extLst>
      <p:ext uri="{BB962C8B-B14F-4D97-AF65-F5344CB8AC3E}">
        <p14:creationId xmlns:p14="http://schemas.microsoft.com/office/powerpoint/2010/main" val="172743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601767" cy="5239275"/>
          </a:xfrm>
        </p:spPr>
        <p:txBody>
          <a:bodyPr/>
          <a:lstStyle/>
          <a:p>
            <a:r>
              <a:rPr lang="en-GB" sz="2000" b="1" dirty="0">
                <a:latin typeface="+mn-lt"/>
              </a:rPr>
              <a:t>Test Cases:</a:t>
            </a:r>
          </a:p>
          <a:p>
            <a:pPr marL="456565" lvl="1" indent="-227965"/>
            <a:r>
              <a:rPr lang="en-GB" dirty="0">
                <a:latin typeface="+mn-lt"/>
              </a:rPr>
              <a:t>Write your test cases in a separate file.</a:t>
            </a:r>
          </a:p>
          <a:p>
            <a:pPr marL="456565" lvl="1" indent="-227965"/>
            <a:r>
              <a:rPr lang="en-GB" dirty="0">
                <a:latin typeface="+mn-lt"/>
              </a:rPr>
              <a:t>Keeps code and testing separate.</a:t>
            </a:r>
          </a:p>
          <a:p>
            <a:pPr marL="456565" lvl="1" indent="-227965"/>
            <a:r>
              <a:rPr lang="en-GB" dirty="0">
                <a:latin typeface="+mn-lt"/>
              </a:rPr>
              <a:t>Could write tests before the code.</a:t>
            </a:r>
          </a:p>
          <a:p>
            <a:pPr marL="456565" lvl="1" indent="-227965"/>
            <a:r>
              <a:rPr lang="en-GB" dirty="0">
                <a:latin typeface="+mn-lt"/>
              </a:rPr>
              <a:t>Downside is only the first failure is displayed.</a:t>
            </a:r>
          </a:p>
          <a:p>
            <a:pPr marL="170815" lvl="1" indent="0">
              <a:buNone/>
            </a:pPr>
            <a:endParaRPr lang="en-GB" b="1" dirty="0">
              <a:latin typeface="+mn-lt"/>
            </a:endParaRPr>
          </a:p>
          <a:p>
            <a:pPr marL="456565" lvl="1" indent="-285750"/>
            <a:endParaRPr lang="en-GB" b="1" dirty="0">
              <a:latin typeface="+mn-lt"/>
            </a:endParaRPr>
          </a:p>
          <a:p>
            <a:pPr marL="0" lvl="1" indent="0">
              <a:buNone/>
            </a:pPr>
            <a:r>
              <a:rPr lang="en-GB" sz="2000" b="1" dirty="0">
                <a:latin typeface="+mn-lt"/>
              </a:rPr>
              <a:t>Test Runners:</a:t>
            </a:r>
          </a:p>
          <a:p>
            <a:pPr marL="456565" lvl="1" indent="-227965"/>
            <a:r>
              <a:rPr lang="en-GB" dirty="0">
                <a:latin typeface="+mn-lt"/>
              </a:rPr>
              <a:t>Specialised tools for running tests.</a:t>
            </a:r>
          </a:p>
          <a:p>
            <a:pPr marL="456565" lvl="1" indent="-227965"/>
            <a:r>
              <a:rPr lang="en-GB" dirty="0">
                <a:latin typeface="+mn-lt"/>
              </a:rPr>
              <a:t>Checking output.</a:t>
            </a:r>
          </a:p>
          <a:p>
            <a:pPr marL="456565" lvl="1" indent="-227965"/>
            <a:r>
              <a:rPr lang="en-GB" dirty="0">
                <a:latin typeface="+mn-lt"/>
              </a:rPr>
              <a:t>Debugging and diagnostic tools.</a:t>
            </a:r>
          </a:p>
          <a:p>
            <a:pPr marL="456565" lvl="1" indent="-227965"/>
            <a:r>
              <a:rPr lang="en-GB" b="1" dirty="0">
                <a:latin typeface="+mn-lt"/>
              </a:rPr>
              <a:t>unittest</a:t>
            </a:r>
            <a:r>
              <a:rPr lang="en-GB" dirty="0">
                <a:latin typeface="+mn-lt"/>
              </a:rPr>
              <a:t> and </a:t>
            </a:r>
            <a:r>
              <a:rPr lang="en-GB" b="1" dirty="0">
                <a:latin typeface="+mn-lt"/>
              </a:rPr>
              <a:t>pytest</a:t>
            </a:r>
            <a:r>
              <a:rPr lang="en-GB" dirty="0">
                <a:latin typeface="+mn-lt"/>
              </a:rPr>
              <a:t> are popular.</a:t>
            </a:r>
          </a:p>
          <a:p>
            <a:endParaRPr lang="en-GB" dirty="0">
              <a:latin typeface="+mn-lt"/>
            </a:endParaRPr>
          </a:p>
          <a:p>
            <a:pPr lvl="0" fontAlgn="base">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a:t>
            </a:r>
          </a:p>
        </p:txBody>
      </p:sp>
      <p:sp>
        <p:nvSpPr>
          <p:cNvPr id="8" name="Rectangle 1">
            <a:extLst>
              <a:ext uri="{FF2B5EF4-FFF2-40B4-BE49-F238E27FC236}">
                <a16:creationId xmlns:a16="http://schemas.microsoft.com/office/drawing/2014/main" id="{D00466A8-BC30-D6BB-8076-05BA357E2456}"/>
              </a:ext>
            </a:extLst>
          </p:cNvPr>
          <p:cNvSpPr>
            <a:spLocks noChangeArrowheads="1"/>
          </p:cNvSpPr>
          <p:nvPr/>
        </p:nvSpPr>
        <p:spPr bwMode="auto">
          <a:xfrm>
            <a:off x="5204852" y="689668"/>
            <a:ext cx="6833518" cy="59093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1" u="none" strike="noStrike" cap="none" normalizeH="0" baseline="0" dirty="0">
                <a:ln>
                  <a:noFill/>
                </a:ln>
                <a:solidFill>
                  <a:srgbClr val="8C8C8C"/>
                </a:solidFill>
                <a:effectLst/>
                <a:latin typeface="Courier New"/>
                <a:cs typeface="Courier New"/>
              </a:rPr>
              <a:t>"""</a:t>
            </a: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Test Cases for Calculator app.: """</a:t>
            </a:r>
            <a:br>
              <a:rPr lang="en-US" altLang="en-US" sz="1400" b="0" i="1"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demo_calc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60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60"</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'1.333'"</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main</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Execute Test functions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0080"/>
                </a:solidFill>
                <a:effectLst/>
                <a:latin typeface="Courier New"/>
                <a:cs typeface="Courier New"/>
              </a:rPr>
              <a:t>print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"Everything passed"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__name__ == </a:t>
            </a:r>
            <a:r>
              <a:rPr kumimoji="0" lang="en-US" altLang="en-US" sz="1400" b="0" i="0" u="none" strike="noStrike" cap="none" normalizeH="0" baseline="0" dirty="0">
                <a:ln>
                  <a:noFill/>
                </a:ln>
                <a:solidFill>
                  <a:srgbClr val="067D17"/>
                </a:solidFill>
                <a:effectLst/>
                <a:latin typeface="Courier New"/>
                <a:cs typeface="Courier New"/>
              </a:rPr>
              <a:t>"__main__"</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main()</a:t>
            </a:r>
            <a:endParaRPr lang="en-US" altLang="en-US" sz="1400" b="0" i="0" u="none" strike="noStrike" cap="none" normalizeH="0" baseline="0">
              <a:ln>
                <a:noFill/>
              </a:ln>
              <a:effectLst/>
              <a:latin typeface="Courier New"/>
              <a:cs typeface="Courier New"/>
            </a:endParaRPr>
          </a:p>
        </p:txBody>
      </p:sp>
      <p:sp>
        <p:nvSpPr>
          <p:cNvPr id="3" name="TextBox 2">
            <a:extLst>
              <a:ext uri="{FF2B5EF4-FFF2-40B4-BE49-F238E27FC236}">
                <a16:creationId xmlns:a16="http://schemas.microsoft.com/office/drawing/2014/main" id="{924BA960-E6AC-DC2C-E280-DBC5B1C3E338}"/>
              </a:ext>
            </a:extLst>
          </p:cNvPr>
          <p:cNvSpPr txBox="1"/>
          <p:nvPr/>
        </p:nvSpPr>
        <p:spPr>
          <a:xfrm>
            <a:off x="11095662" y="421552"/>
            <a:ext cx="948854" cy="264788"/>
          </a:xfrm>
          <a:prstGeom prst="rect">
            <a:avLst/>
          </a:prstGeom>
        </p:spPr>
        <p:txBody>
          <a:bodyPr vert="horz" wrap="none" lIns="0" tIns="0" rIns="0" bIns="0" rtlCol="0" anchor="t" anchorCtr="0">
            <a:normAutofit/>
          </a:bodyPr>
          <a:lstStyle/>
          <a:p>
            <a:pPr algn="l"/>
            <a:r>
              <a:rPr lang="en-GB" sz="1200" dirty="0"/>
              <a:t>test_calc.py</a:t>
            </a:r>
          </a:p>
        </p:txBody>
      </p:sp>
    </p:spTree>
    <p:extLst>
      <p:ext uri="{BB962C8B-B14F-4D97-AF65-F5344CB8AC3E}">
        <p14:creationId xmlns:p14="http://schemas.microsoft.com/office/powerpoint/2010/main" val="71470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170684" cy="5047188"/>
          </a:xfrm>
        </p:spPr>
        <p:txBody>
          <a:bodyPr/>
          <a:lstStyle/>
          <a:p>
            <a:r>
              <a:rPr lang="en-GB" sz="2000" dirty="0">
                <a:latin typeface="+mn-lt"/>
              </a:rPr>
              <a:t>The </a:t>
            </a:r>
            <a:r>
              <a:rPr lang="en-GB" sz="2000" b="1" dirty="0" err="1">
                <a:latin typeface="+mn-lt"/>
              </a:rPr>
              <a:t>unittest</a:t>
            </a:r>
            <a:r>
              <a:rPr lang="en-GB" sz="2000" dirty="0">
                <a:latin typeface="+mn-lt"/>
              </a:rPr>
              <a:t> module:</a:t>
            </a:r>
            <a:endParaRPr lang="en-US" dirty="0"/>
          </a:p>
          <a:p>
            <a:pPr marL="457200" indent="-228600">
              <a:buChar char="•"/>
            </a:pPr>
            <a:r>
              <a:rPr lang="en-GB" dirty="0">
                <a:latin typeface="+mn-lt"/>
              </a:rPr>
              <a:t>Part of Python standard library.</a:t>
            </a:r>
            <a:endParaRPr lang="en-GB" dirty="0"/>
          </a:p>
          <a:p>
            <a:pPr marL="457200" lvl="1" indent="-228600" fontAlgn="base">
              <a:tabLst>
                <a:tab pos="457200" algn="l"/>
              </a:tabLst>
            </a:pPr>
            <a:r>
              <a:rPr lang="en-GB" dirty="0">
                <a:latin typeface="+mn-lt"/>
                <a:cs typeface="Times New Roman" panose="02020603050405020304" pitchFamily="18" charset="0"/>
              </a:rPr>
              <a:t>Provides a testing framework and test runner.</a:t>
            </a:r>
          </a:p>
          <a:p>
            <a:pPr marL="457200" lvl="1" indent="-228600" fontAlgn="base">
              <a:tabLst>
                <a:tab pos="457200" algn="l"/>
              </a:tabLst>
            </a:pPr>
            <a:r>
              <a:rPr lang="en-GB" dirty="0">
                <a:latin typeface="+mn-lt"/>
                <a:cs typeface="Times New Roman" panose="02020603050405020304" pitchFamily="18" charset="0"/>
              </a:rPr>
              <a:t>Popular in commercial and open-source projects.</a:t>
            </a:r>
          </a:p>
          <a:p>
            <a:endParaRPr lang="en-GB" dirty="0">
              <a:latin typeface="+mn-lt"/>
            </a:endParaRPr>
          </a:p>
          <a:p>
            <a:r>
              <a:rPr lang="en-GB" sz="2000" b="1" dirty="0">
                <a:latin typeface="+mn-lt"/>
              </a:rPr>
              <a:t>unittest</a:t>
            </a:r>
            <a:endParaRPr lang="en-GB" sz="2000" dirty="0">
              <a:latin typeface="+mn-lt"/>
              <a:cs typeface="Times New Roman" panose="02020603050405020304" pitchFamily="18" charset="0"/>
            </a:endParaRPr>
          </a:p>
          <a:p>
            <a:pPr marL="513715" lvl="1" indent="-285115" fontAlgn="base">
              <a:tabLst>
                <a:tab pos="457200" algn="l"/>
              </a:tabLst>
            </a:pPr>
            <a:r>
              <a:rPr lang="en-GB" dirty="0">
                <a:latin typeface="+mn-lt"/>
                <a:cs typeface="Times New Roman" panose="02020603050405020304" pitchFamily="18" charset="0"/>
              </a:rPr>
              <a:t>Tests to be defined as methods in a class.</a:t>
            </a:r>
          </a:p>
          <a:p>
            <a:pPr marL="513715" lvl="1" indent="-285115" fontAlgn="base">
              <a:tabLst>
                <a:tab pos="457200" algn="l"/>
              </a:tabLst>
            </a:pPr>
            <a:r>
              <a:rPr lang="en-GB" dirty="0">
                <a:latin typeface="+mn-lt"/>
                <a:cs typeface="Times New Roman" panose="02020603050405020304" pitchFamily="18" charset="0"/>
              </a:rPr>
              <a:t>Requires some knowledge of OOP.</a:t>
            </a:r>
          </a:p>
          <a:p>
            <a:pPr marL="513715" lvl="1" indent="-285115" fontAlgn="base">
              <a:tabLst>
                <a:tab pos="457200" algn="l"/>
              </a:tabLst>
            </a:pPr>
            <a:r>
              <a:rPr lang="en-GB" dirty="0">
                <a:latin typeface="+mn-lt"/>
                <a:cs typeface="Times New Roman" panose="02020603050405020304" pitchFamily="18" charset="0"/>
              </a:rPr>
              <a:t>Uses special assertion methods. </a:t>
            </a:r>
          </a:p>
          <a:p>
            <a:pPr marL="513715" lvl="1" indent="-285115" fontAlgn="base">
              <a:tabLst>
                <a:tab pos="457200" algn="l"/>
              </a:tabLst>
            </a:pPr>
            <a:r>
              <a:rPr lang="en-GB" dirty="0">
                <a:latin typeface="+mn-lt"/>
                <a:cs typeface="Times New Roman" panose="02020603050405020304" pitchFamily="18" charset="0"/>
              </a:rPr>
              <a:t>Inherit from </a:t>
            </a:r>
            <a:r>
              <a:rPr lang="en-GB" dirty="0" err="1">
                <a:latin typeface="+mn-lt"/>
                <a:cs typeface="Times New Roman" panose="02020603050405020304" pitchFamily="18" charset="0"/>
              </a:rPr>
              <a:t>unittest.TestCase</a:t>
            </a:r>
            <a:r>
              <a:rPr lang="en-GB" dirty="0">
                <a:latin typeface="+mn-lt"/>
                <a:cs typeface="Times New Roman" panose="02020603050405020304" pitchFamily="18" charset="0"/>
              </a:rPr>
              <a:t>.</a:t>
            </a:r>
          </a:p>
          <a:p>
            <a:pPr marL="342900" lvl="0" indent="-1143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a:t>
            </a:r>
          </a:p>
        </p:txBody>
      </p:sp>
      <p:sp>
        <p:nvSpPr>
          <p:cNvPr id="3" name="Rectangle 1">
            <a:extLst>
              <a:ext uri="{FF2B5EF4-FFF2-40B4-BE49-F238E27FC236}">
                <a16:creationId xmlns:a16="http://schemas.microsoft.com/office/drawing/2014/main" id="{1A5D1C78-5F3B-9480-08C2-0F95AE955D92}"/>
              </a:ext>
            </a:extLst>
          </p:cNvPr>
          <p:cNvSpPr>
            <a:spLocks noChangeArrowheads="1"/>
          </p:cNvSpPr>
          <p:nvPr/>
        </p:nvSpPr>
        <p:spPr bwMode="auto">
          <a:xfrm>
            <a:off x="4756202" y="2417516"/>
            <a:ext cx="7285702" cy="4268903"/>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unittest</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from </a:t>
            </a:r>
            <a:r>
              <a:rPr kumimoji="0" lang="en-US" altLang="en-US" sz="1300" b="0" i="0" u="none" strike="noStrike" cap="none" normalizeH="0" baseline="0" dirty="0">
                <a:ln>
                  <a:noFill/>
                </a:ln>
                <a:solidFill>
                  <a:srgbClr val="080808"/>
                </a:solidFill>
                <a:effectLst/>
                <a:latin typeface="Courier New"/>
                <a:cs typeface="Courier New"/>
              </a:rPr>
              <a:t>calculator </a:t>
            </a: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demo_calc</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class </a:t>
            </a:r>
            <a:r>
              <a:rPr kumimoji="0" lang="en-US" altLang="en-US" sz="1300" b="0" i="0" u="none" strike="noStrike" cap="none" normalizeH="0" baseline="0" dirty="0">
                <a:ln>
                  <a:noFill/>
                </a:ln>
                <a:solidFill>
                  <a:srgbClr val="000000"/>
                </a:solidFill>
                <a:effectLst/>
                <a:latin typeface="Courier New"/>
                <a:cs typeface="Courier New"/>
              </a:rPr>
              <a:t>TestCalc</a:t>
            </a:r>
            <a:r>
              <a:rPr kumimoji="0" lang="en-US" altLang="en-US" sz="1300" b="0" i="0" u="none" strike="noStrike" cap="none" normalizeH="0" baseline="0" dirty="0">
                <a:ln>
                  <a:noFill/>
                </a:ln>
                <a:solidFill>
                  <a:srgbClr val="080808"/>
                </a:solidFill>
                <a:effectLst/>
                <a:latin typeface="Courier New"/>
                <a:cs typeface="Courier New"/>
              </a:rPr>
              <a:t>(unittest.TestCase):</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test_add</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3.5</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8.7"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test_mul</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12</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102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612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67D17"/>
                </a:solidFill>
                <a:effectLst/>
                <a:latin typeface="Courier New"/>
                <a:cs typeface="Courier New"/>
              </a:rPr>
              <a:t>"</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-612"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test_div</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.assertEqual(demo_calc.div(</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1.333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a:ln>
                  <a:noFill/>
                </a:ln>
                <a:solidFill>
                  <a:srgbClr val="067D17"/>
                </a:solidFill>
                <a:effectLst/>
                <a:latin typeface="Courier New"/>
                <a:cs typeface="Courier New"/>
              </a:rPr>
              <a:t>"</a:t>
            </a:r>
            <a:r>
              <a:rPr lang="en-US" altLang="en-US" sz="1300">
                <a:solidFill>
                  <a:srgbClr val="067D17"/>
                </a:solidFill>
                <a:latin typeface="Courier New"/>
                <a:cs typeface="Courier New"/>
              </a:rPr>
              <a:t>Should</a:t>
            </a:r>
            <a:r>
              <a:rPr kumimoji="0" lang="en-US" altLang="en-US" sz="1300" b="0" i="0" u="none" strike="noStrike" cap="none" normalizeH="0" baseline="0">
                <a:ln>
                  <a:noFill/>
                </a:ln>
                <a:solidFill>
                  <a:srgbClr val="067D17"/>
                </a:solidFill>
                <a:effectLst/>
                <a:latin typeface="Courier New"/>
                <a:cs typeface="Courier New"/>
              </a:rPr>
              <a:t> be 1.333"</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endParaRPr lang="en-US" altLang="en-US" sz="1300" b="0" i="0" u="none" strike="noStrike" cap="none" normalizeH="0" baseline="0">
              <a:ln>
                <a:noFill/>
              </a:ln>
              <a:effectLst/>
              <a:latin typeface="Courier New"/>
              <a:cs typeface="Courier New"/>
            </a:endParaRPr>
          </a:p>
          <a:p>
            <a:pPr eaLnBrk="0" fontAlgn="base" hangingPunct="0">
              <a:spcBef>
                <a:spcPct val="0"/>
              </a:spcBef>
              <a:spcAft>
                <a:spcPct val="0"/>
              </a:spcAft>
            </a:pP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if </a:t>
            </a:r>
            <a:r>
              <a:rPr kumimoji="0" lang="en-US" altLang="en-US" sz="1300" b="0" i="0" u="none" strike="noStrike" cap="none" normalizeH="0" baseline="0" dirty="0">
                <a:ln>
                  <a:noFill/>
                </a:ln>
                <a:solidFill>
                  <a:srgbClr val="080808"/>
                </a:solidFill>
                <a:effectLst/>
                <a:latin typeface="Courier New"/>
                <a:cs typeface="Courier New"/>
              </a:rPr>
              <a:t>__name__ == </a:t>
            </a:r>
            <a:r>
              <a:rPr kumimoji="0" lang="en-US" altLang="en-US" sz="1300" b="0" i="0" u="none" strike="noStrike" cap="none" normalizeH="0" baseline="0" dirty="0">
                <a:ln>
                  <a:noFill/>
                </a:ln>
                <a:solidFill>
                  <a:srgbClr val="067D17"/>
                </a:solidFill>
                <a:effectLst/>
                <a:latin typeface="Courier New"/>
                <a:cs typeface="Courier New"/>
              </a:rPr>
              <a:t>"__main__"</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unittest.main()</a:t>
            </a:r>
            <a:endParaRPr lang="en-US" altLang="en-US" sz="1300" b="0" i="0" u="none" strike="noStrike" cap="none" normalizeH="0" baseline="0">
              <a:ln>
                <a:noFill/>
              </a:ln>
              <a:effectLst/>
              <a:latin typeface="Courier New"/>
              <a:cs typeface="Courier New"/>
            </a:endParaRPr>
          </a:p>
        </p:txBody>
      </p:sp>
      <p:cxnSp>
        <p:nvCxnSpPr>
          <p:cNvPr id="7" name="Straight Arrow Connector 6">
            <a:extLst>
              <a:ext uri="{FF2B5EF4-FFF2-40B4-BE49-F238E27FC236}">
                <a16:creationId xmlns:a16="http://schemas.microsoft.com/office/drawing/2014/main" id="{B1FC10AC-FDF6-4431-A2A9-7A9245E2E3FE}"/>
              </a:ext>
            </a:extLst>
          </p:cNvPr>
          <p:cNvCxnSpPr>
            <a:cxnSpLocks/>
          </p:cNvCxnSpPr>
          <p:nvPr/>
        </p:nvCxnSpPr>
        <p:spPr>
          <a:xfrm flipV="1">
            <a:off x="2887579" y="3183130"/>
            <a:ext cx="1991524" cy="907607"/>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1D8ED5-A8CF-0F34-8918-081315FAED58}"/>
              </a:ext>
            </a:extLst>
          </p:cNvPr>
          <p:cNvSpPr txBox="1"/>
          <p:nvPr/>
        </p:nvSpPr>
        <p:spPr>
          <a:xfrm>
            <a:off x="10196405" y="2157162"/>
            <a:ext cx="1452757" cy="363110"/>
          </a:xfrm>
          <a:prstGeom prst="rect">
            <a:avLst/>
          </a:prstGeom>
        </p:spPr>
        <p:txBody>
          <a:bodyPr vert="horz" wrap="none" lIns="0" tIns="0" rIns="0" bIns="0" rtlCol="0" anchor="t" anchorCtr="0">
            <a:normAutofit/>
          </a:bodyPr>
          <a:lstStyle/>
          <a:p>
            <a:pPr algn="l"/>
            <a:r>
              <a:rPr lang="en-GB" sz="1200" dirty="0"/>
              <a:t>tests\test_demo_calc.py</a:t>
            </a:r>
          </a:p>
        </p:txBody>
      </p:sp>
      <p:cxnSp>
        <p:nvCxnSpPr>
          <p:cNvPr id="9" name="Straight Arrow Connector 8">
            <a:extLst>
              <a:ext uri="{FF2B5EF4-FFF2-40B4-BE49-F238E27FC236}">
                <a16:creationId xmlns:a16="http://schemas.microsoft.com/office/drawing/2014/main" id="{50250907-ECF5-7D7C-12A5-BB2E5314304D}"/>
              </a:ext>
            </a:extLst>
          </p:cNvPr>
          <p:cNvCxnSpPr>
            <a:cxnSpLocks/>
          </p:cNvCxnSpPr>
          <p:nvPr/>
        </p:nvCxnSpPr>
        <p:spPr>
          <a:xfrm>
            <a:off x="4552746" y="5438466"/>
            <a:ext cx="617578" cy="65346"/>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3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898081-CF2A-B847-ABEA-20F9289E13DD}"/>
              </a:ext>
            </a:extLst>
          </p:cNvPr>
          <p:cNvSpPr>
            <a:spLocks noGrp="1"/>
          </p:cNvSpPr>
          <p:nvPr>
            <p:ph type="body" sz="quarter" idx="15"/>
          </p:nvPr>
        </p:nvSpPr>
        <p:spPr>
          <a:xfrm>
            <a:off x="4978142" y="679426"/>
            <a:ext cx="6770688" cy="5119407"/>
          </a:xfrm>
        </p:spPr>
        <p:txBody>
          <a:bodyPr/>
          <a:lstStyle/>
          <a:p>
            <a:r>
              <a:rPr lang="en-GB" sz="2000" b="1" dirty="0">
                <a:latin typeface="+mn-lt"/>
                <a:cs typeface="Segoe UI"/>
              </a:rPr>
              <a:t>Contents</a:t>
            </a:r>
            <a:endParaRPr lang="en-US" sz="2000" dirty="0">
              <a:latin typeface="+mn-lt"/>
              <a:cs typeface="Segoe UI"/>
            </a:endParaRPr>
          </a:p>
          <a:p>
            <a:pPr marL="179705" lvl="1" indent="-179705">
              <a:spcBef>
                <a:spcPts val="480"/>
              </a:spcBef>
              <a:spcAft>
                <a:spcPts val="0"/>
              </a:spcAft>
              <a:buFont typeface="Arial"/>
              <a:buChar char="•"/>
            </a:pPr>
            <a:r>
              <a:rPr lang="en-GB" sz="2000" dirty="0">
                <a:latin typeface="+mn-lt"/>
                <a:cs typeface="Arial"/>
              </a:rPr>
              <a:t>What is software testing?</a:t>
            </a:r>
            <a:endParaRPr lang="en-US" sz="2000" dirty="0">
              <a:latin typeface="+mn-lt"/>
              <a:cs typeface="Arial"/>
            </a:endParaRPr>
          </a:p>
          <a:p>
            <a:pPr marL="179705" lvl="1" indent="-179705">
              <a:spcBef>
                <a:spcPts val="480"/>
              </a:spcBef>
              <a:spcAft>
                <a:spcPts val="0"/>
              </a:spcAft>
              <a:buFont typeface="Arial"/>
              <a:buChar char="•"/>
            </a:pPr>
            <a:r>
              <a:rPr lang="en-GB" sz="2000" dirty="0">
                <a:latin typeface="+mn-lt"/>
                <a:cs typeface="Arial"/>
              </a:rPr>
              <a:t>Types of testing</a:t>
            </a:r>
            <a:endParaRPr lang="en-US" sz="2000" dirty="0">
              <a:latin typeface="+mn-lt"/>
              <a:cs typeface="Arial"/>
            </a:endParaRPr>
          </a:p>
          <a:p>
            <a:pPr marL="179705" lvl="1" indent="-179705">
              <a:spcBef>
                <a:spcPts val="480"/>
              </a:spcBef>
              <a:spcAft>
                <a:spcPts val="0"/>
              </a:spcAft>
              <a:buFont typeface="Arial"/>
              <a:buChar char="•"/>
            </a:pPr>
            <a:r>
              <a:rPr lang="en-GB" sz="2000" dirty="0">
                <a:latin typeface="+mn-lt"/>
                <a:cs typeface="Arial"/>
              </a:rPr>
              <a:t>Manual vs automated</a:t>
            </a:r>
            <a:endParaRPr lang="en-US" sz="2000" dirty="0">
              <a:latin typeface="+mn-lt"/>
              <a:cs typeface="Arial"/>
            </a:endParaRPr>
          </a:p>
          <a:p>
            <a:pPr marL="179705" lvl="1" indent="-179705">
              <a:spcBef>
                <a:spcPts val="480"/>
              </a:spcBef>
              <a:spcAft>
                <a:spcPts val="0"/>
              </a:spcAft>
              <a:buFont typeface="Arial"/>
              <a:buChar char="•"/>
            </a:pPr>
            <a:r>
              <a:rPr lang="en-GB" sz="2000" dirty="0">
                <a:latin typeface="+mn-lt"/>
                <a:cs typeface="Arial"/>
              </a:rPr>
              <a:t>Create a simple calculator app</a:t>
            </a:r>
            <a:endParaRPr lang="en-US" sz="2000" dirty="0">
              <a:latin typeface="+mn-lt"/>
              <a:cs typeface="Arial"/>
            </a:endParaRPr>
          </a:p>
          <a:p>
            <a:pPr marL="179705" lvl="2" indent="-179705">
              <a:spcBef>
                <a:spcPts val="480"/>
              </a:spcBef>
              <a:spcAft>
                <a:spcPts val="0"/>
              </a:spcAft>
              <a:buFont typeface="Arial"/>
              <a:buChar char="•"/>
            </a:pPr>
            <a:r>
              <a:rPr lang="en-GB" sz="2000" dirty="0">
                <a:latin typeface="+mn-lt"/>
                <a:cs typeface="Arial"/>
              </a:rPr>
              <a:t>Docstrings</a:t>
            </a:r>
          </a:p>
          <a:p>
            <a:pPr marL="179705" lvl="2" indent="-179705">
              <a:spcBef>
                <a:spcPts val="480"/>
              </a:spcBef>
              <a:spcAft>
                <a:spcPts val="0"/>
              </a:spcAft>
              <a:buFont typeface="Arial"/>
              <a:buChar char="•"/>
            </a:pPr>
            <a:r>
              <a:rPr lang="en-GB" sz="2000" dirty="0">
                <a:latin typeface="+mn-lt"/>
                <a:cs typeface="Arial"/>
              </a:rPr>
              <a:t>Docstrings testing</a:t>
            </a:r>
            <a:endParaRPr lang="en-US" sz="2000" dirty="0">
              <a:latin typeface="+mn-lt"/>
              <a:cs typeface="Arial"/>
            </a:endParaRPr>
          </a:p>
          <a:p>
            <a:pPr marL="179705" lvl="2" indent="-179705">
              <a:spcBef>
                <a:spcPts val="480"/>
              </a:spcBef>
              <a:spcAft>
                <a:spcPts val="0"/>
              </a:spcAft>
              <a:buFont typeface="Arial"/>
              <a:buChar char="•"/>
            </a:pPr>
            <a:r>
              <a:rPr lang="en-GB" sz="2000" dirty="0">
                <a:latin typeface="+mn-lt"/>
                <a:cs typeface="Arial"/>
              </a:rPr>
              <a:t>Docstrings automated testing</a:t>
            </a:r>
            <a:endParaRPr lang="en-US" sz="2000" dirty="0">
              <a:latin typeface="+mn-lt"/>
              <a:cs typeface="Arial"/>
            </a:endParaRPr>
          </a:p>
          <a:p>
            <a:pPr marL="179705" lvl="2" indent="-179705">
              <a:spcBef>
                <a:spcPts val="480"/>
              </a:spcBef>
              <a:spcAft>
                <a:spcPts val="0"/>
              </a:spcAft>
              <a:buFont typeface="Arial"/>
              <a:buChar char="•"/>
            </a:pPr>
            <a:r>
              <a:rPr lang="en-GB" sz="2000" dirty="0">
                <a:latin typeface="+mn-lt"/>
                <a:cs typeface="Arial"/>
              </a:rPr>
              <a:t>Unit testing</a:t>
            </a:r>
            <a:endParaRPr lang="en-US" sz="2000" dirty="0">
              <a:latin typeface="+mn-lt"/>
              <a:cs typeface="Arial"/>
            </a:endParaRPr>
          </a:p>
          <a:p>
            <a:pPr marL="179705" lvl="1" indent="-179705">
              <a:spcBef>
                <a:spcPts val="480"/>
              </a:spcBef>
              <a:spcAft>
                <a:spcPts val="0"/>
              </a:spcAft>
              <a:buFont typeface="Arial"/>
              <a:buChar char="•"/>
            </a:pPr>
            <a:r>
              <a:rPr lang="en-GB" sz="2000" dirty="0">
                <a:latin typeface="+mn-lt"/>
                <a:cs typeface="Arial"/>
              </a:rPr>
              <a:t>The assert statement</a:t>
            </a:r>
          </a:p>
          <a:p>
            <a:pPr marL="179705" lvl="2" indent="-179705">
              <a:spcBef>
                <a:spcPts val="480"/>
              </a:spcBef>
              <a:spcAft>
                <a:spcPts val="0"/>
              </a:spcAft>
              <a:buFont typeface="Arial"/>
              <a:buChar char="•"/>
            </a:pPr>
            <a:r>
              <a:rPr lang="en-GB" sz="2000" dirty="0">
                <a:latin typeface="+mn-lt"/>
                <a:cs typeface="Arial"/>
              </a:rPr>
              <a:t>Test runners</a:t>
            </a:r>
            <a:endParaRPr lang="en-US" sz="2000" dirty="0">
              <a:latin typeface="+mn-lt"/>
              <a:cs typeface="Arial"/>
            </a:endParaRPr>
          </a:p>
          <a:p>
            <a:pPr marL="179705" lvl="1" indent="-179705">
              <a:spcBef>
                <a:spcPts val="480"/>
              </a:spcBef>
              <a:spcAft>
                <a:spcPts val="0"/>
              </a:spcAft>
              <a:buFont typeface="Arial"/>
              <a:buChar char="•"/>
            </a:pPr>
            <a:r>
              <a:rPr lang="en-GB" sz="2000" dirty="0">
                <a:latin typeface="+mn-lt"/>
                <a:cs typeface="Arial"/>
              </a:rPr>
              <a:t>Test scripts</a:t>
            </a:r>
          </a:p>
          <a:p>
            <a:pPr marL="179705" lvl="1" indent="-179705">
              <a:spcBef>
                <a:spcPts val="480"/>
              </a:spcBef>
              <a:spcAft>
                <a:spcPts val="0"/>
              </a:spcAft>
              <a:buFont typeface="Arial"/>
              <a:buChar char="•"/>
            </a:pPr>
            <a:r>
              <a:rPr lang="en-GB" sz="2000" dirty="0">
                <a:latin typeface="+mn-lt"/>
                <a:cs typeface="Arial"/>
              </a:rPr>
              <a:t>The </a:t>
            </a:r>
            <a:r>
              <a:rPr lang="en-GB" sz="2000" dirty="0" err="1">
                <a:latin typeface="+mn-lt"/>
                <a:cs typeface="Arial"/>
              </a:rPr>
              <a:t>Pytest</a:t>
            </a:r>
            <a:r>
              <a:rPr lang="en-GB" sz="2000" dirty="0">
                <a:latin typeface="+mn-lt"/>
                <a:cs typeface="Arial"/>
              </a:rPr>
              <a:t> module</a:t>
            </a:r>
          </a:p>
          <a:p>
            <a:pPr marL="179705" lvl="1" indent="-179705">
              <a:spcBef>
                <a:spcPts val="480"/>
              </a:spcBef>
              <a:spcAft>
                <a:spcPts val="0"/>
              </a:spcAft>
              <a:buFont typeface="Arial"/>
              <a:buChar char="•"/>
            </a:pPr>
            <a:r>
              <a:rPr lang="en-GB" sz="2000" dirty="0" err="1">
                <a:latin typeface="+mn-lt"/>
                <a:cs typeface="Arial"/>
              </a:rPr>
              <a:t>Pytest</a:t>
            </a:r>
            <a:r>
              <a:rPr lang="en-GB" sz="2000" dirty="0">
                <a:latin typeface="+mn-lt"/>
                <a:cs typeface="Arial"/>
              </a:rPr>
              <a:t> output</a:t>
            </a:r>
          </a:p>
          <a:p>
            <a:pPr marL="179705" lvl="2" indent="-179705">
              <a:spcBef>
                <a:spcPts val="480"/>
              </a:spcBef>
              <a:spcAft>
                <a:spcPts val="0"/>
              </a:spcAft>
              <a:buFont typeface="Arial"/>
              <a:buChar char="•"/>
            </a:pPr>
            <a:r>
              <a:rPr lang="en-GB" sz="2000" dirty="0">
                <a:latin typeface="+mn-lt"/>
                <a:cs typeface="Arial"/>
              </a:rPr>
              <a:t>Summary</a:t>
            </a:r>
            <a:endParaRPr lang="en-GB" sz="2000" dirty="0">
              <a:latin typeface="+mn-lt"/>
            </a:endParaRPr>
          </a:p>
        </p:txBody>
      </p:sp>
      <p:sp>
        <p:nvSpPr>
          <p:cNvPr id="6" name="Rectangle 5">
            <a:extLst>
              <a:ext uri="{FF2B5EF4-FFF2-40B4-BE49-F238E27FC236}">
                <a16:creationId xmlns:a16="http://schemas.microsoft.com/office/drawing/2014/main" id="{91A2E26E-7E08-7FCD-439A-CD8709B1A731}"/>
              </a:ext>
            </a:extLst>
          </p:cNvPr>
          <p:cNvSpPr>
            <a:spLocks noGrp="1" noChangeArrowheads="1"/>
          </p:cNvSpPr>
          <p:nvPr/>
        </p:nvSpPr>
        <p:spPr>
          <a:xfrm>
            <a:off x="384784" y="1449919"/>
            <a:ext cx="3443732" cy="275199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0"/>
              </a:spcBef>
              <a:spcAft>
                <a:spcPts val="0"/>
              </a:spcAft>
              <a:buSzPct val="115000"/>
              <a:buFont typeface="Arial" panose="020B0604020202020204" pitchFamily="34" charset="0"/>
              <a:buNone/>
              <a:defRPr sz="3600" b="0" i="0" kern="1200" cap="all" spc="60" baseline="0">
                <a:solidFill>
                  <a:srgbClr val="004050"/>
                </a:solidFill>
                <a:latin typeface="Krana Fat B" panose="00000B00000000000000" pitchFamily="50"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kumimoji="0" lang="en-GB" sz="3600" b="0" i="0" u="none" strike="noStrike" kern="1200" cap="all" spc="60" normalizeH="0" baseline="0" noProof="0" dirty="0">
                <a:ln>
                  <a:noFill/>
                </a:ln>
                <a:solidFill>
                  <a:srgbClr val="FFFFFF"/>
                </a:solidFill>
                <a:effectLst/>
                <a:uLnTx/>
                <a:uFillTx/>
                <a:latin typeface="Montserrat Black" panose="00000A00000000000000" pitchFamily="2" charset="0"/>
                <a:ea typeface="+mn-ea"/>
                <a:cs typeface="+mn-cs"/>
              </a:rPr>
              <a:t>testing</a:t>
            </a:r>
          </a:p>
        </p:txBody>
      </p:sp>
      <p:sp>
        <p:nvSpPr>
          <p:cNvPr id="3" name="Slide Number Placeholder 2">
            <a:extLst>
              <a:ext uri="{FF2B5EF4-FFF2-40B4-BE49-F238E27FC236}">
                <a16:creationId xmlns:a16="http://schemas.microsoft.com/office/drawing/2014/main" id="{C95B13F1-3058-C3E1-22C5-0BEF7770338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pic>
        <p:nvPicPr>
          <p:cNvPr id="2" name="Picture 1">
            <a:extLst>
              <a:ext uri="{FF2B5EF4-FFF2-40B4-BE49-F238E27FC236}">
                <a16:creationId xmlns:a16="http://schemas.microsoft.com/office/drawing/2014/main" id="{40F482B9-6FA6-1DDA-214F-08ADD1088554}"/>
              </a:ext>
            </a:extLst>
          </p:cNvPr>
          <p:cNvPicPr>
            <a:picLocks noChangeAspect="1"/>
          </p:cNvPicPr>
          <p:nvPr/>
        </p:nvPicPr>
        <p:blipFill>
          <a:blip r:embed="rId3"/>
          <a:stretch>
            <a:fillRect/>
          </a:stretch>
        </p:blipFill>
        <p:spPr>
          <a:xfrm>
            <a:off x="8427308" y="3704956"/>
            <a:ext cx="3622352" cy="2912087"/>
          </a:xfrm>
          <a:prstGeom prst="rect">
            <a:avLst/>
          </a:prstGeom>
        </p:spPr>
      </p:pic>
    </p:spTree>
    <p:extLst>
      <p:ext uri="{BB962C8B-B14F-4D97-AF65-F5344CB8AC3E}">
        <p14:creationId xmlns:p14="http://schemas.microsoft.com/office/powerpoint/2010/main" val="1524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 and assertions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240838"/>
            <a:ext cx="5237265" cy="5237751"/>
          </a:xfrm>
        </p:spPr>
        <p:txBody>
          <a:bodyPr/>
          <a:lstStyle/>
          <a:p>
            <a:r>
              <a:rPr lang="en-GB" sz="2000" b="1" dirty="0">
                <a:latin typeface="+mn-lt"/>
              </a:rPr>
              <a:t>unittest</a:t>
            </a:r>
            <a:r>
              <a:rPr lang="en-GB" sz="2000" dirty="0">
                <a:latin typeface="+mn-lt"/>
              </a:rPr>
              <a:t> Assertions:</a:t>
            </a:r>
          </a:p>
          <a:p>
            <a:pPr marL="457200" lvl="1" indent="-228600" fontAlgn="base">
              <a:tabLst>
                <a:tab pos="457200" algn="l"/>
              </a:tabLst>
            </a:pPr>
            <a:r>
              <a:rPr lang="en-GB" dirty="0">
                <a:latin typeface="+mn-lt"/>
                <a:cs typeface="Times New Roman" panose="02020603050405020304" pitchFamily="18" charset="0"/>
              </a:rPr>
              <a:t>Numerous methods to assert test on..</a:t>
            </a:r>
          </a:p>
          <a:p>
            <a:pPr marL="457200" lvl="4" indent="-228600" fontAlgn="base">
              <a:tabLst>
                <a:tab pos="457200" algn="l"/>
              </a:tabLst>
            </a:pPr>
            <a:r>
              <a:rPr lang="en-GB" dirty="0">
                <a:latin typeface="+mn-lt"/>
                <a:cs typeface="Times New Roman" panose="02020603050405020304" pitchFamily="18" charset="0"/>
              </a:rPr>
              <a:t>values</a:t>
            </a:r>
          </a:p>
          <a:p>
            <a:pPr marL="457200" lvl="4" indent="-228600" fontAlgn="base">
              <a:tabLst>
                <a:tab pos="457200" algn="l"/>
              </a:tabLst>
            </a:pPr>
            <a:r>
              <a:rPr lang="en-GB" dirty="0">
                <a:latin typeface="+mn-lt"/>
                <a:cs typeface="Times New Roman" panose="02020603050405020304" pitchFamily="18" charset="0"/>
              </a:rPr>
              <a:t>types</a:t>
            </a:r>
          </a:p>
          <a:p>
            <a:pPr marL="457200" lvl="4" indent="-228600" fontAlgn="base">
              <a:tabLst>
                <a:tab pos="457200" algn="l"/>
              </a:tabLst>
            </a:pPr>
            <a:r>
              <a:rPr lang="en-GB" dirty="0">
                <a:latin typeface="+mn-lt"/>
                <a:cs typeface="Times New Roman" panose="02020603050405020304" pitchFamily="18" charset="0"/>
              </a:rPr>
              <a:t>existence of variables</a:t>
            </a:r>
          </a:p>
          <a:p>
            <a:pPr marL="457200" lvl="4" indent="-228600" fontAlgn="base">
              <a:tabLst>
                <a:tab pos="457200" algn="l"/>
              </a:tabLst>
            </a:pPr>
            <a:r>
              <a:rPr lang="en-GB" dirty="0">
                <a:latin typeface="+mn-lt"/>
                <a:cs typeface="Times New Roman" panose="02020603050405020304" pitchFamily="18" charset="0"/>
              </a:rPr>
              <a:t>Name file starting with ‘test’</a:t>
            </a:r>
          </a:p>
          <a:p>
            <a:pPr marL="697865" lvl="4" indent="-342900" fontAlgn="base">
              <a:tabLst>
                <a:tab pos="457200" algn="l"/>
              </a:tabLst>
            </a:pPr>
            <a:endParaRPr lang="en-GB" b="1" dirty="0">
              <a:latin typeface="+mn-lt"/>
              <a:cs typeface="Times New Roman" panose="02020603050405020304" pitchFamily="18" charset="0"/>
            </a:endParaRPr>
          </a:p>
          <a:p>
            <a:pPr marL="697865" lvl="4" indent="-342900" fontAlgn="base">
              <a:tabLst>
                <a:tab pos="457200" algn="l"/>
              </a:tabLst>
            </a:pPr>
            <a:endParaRPr lang="en-GB" b="1" dirty="0">
              <a:latin typeface="+mn-lt"/>
              <a:cs typeface="Times New Roman" panose="02020603050405020304" pitchFamily="18" charset="0"/>
            </a:endParaRPr>
          </a:p>
          <a:p>
            <a:r>
              <a:rPr lang="en-GB" sz="2000" b="1" dirty="0">
                <a:latin typeface="+mn-lt"/>
              </a:rPr>
              <a:t>Writing assertions:</a:t>
            </a:r>
          </a:p>
          <a:p>
            <a:pPr marL="456565" lvl="1" indent="-227965"/>
            <a:r>
              <a:rPr lang="en-GB" dirty="0">
                <a:latin typeface="+mn-lt"/>
                <a:cs typeface="Times New Roman" panose="02020603050405020304" pitchFamily="18" charset="0"/>
              </a:rPr>
              <a:t>Tests should be repeatable.</a:t>
            </a:r>
          </a:p>
          <a:p>
            <a:pPr marL="456565" lvl="1" indent="-227965"/>
            <a:r>
              <a:rPr lang="en-GB" dirty="0">
                <a:latin typeface="+mn-lt"/>
                <a:cs typeface="Times New Roman" panose="02020603050405020304" pitchFamily="18" charset="0"/>
              </a:rPr>
              <a:t>Deterministic/predictable.</a:t>
            </a:r>
          </a:p>
          <a:p>
            <a:pPr marL="456565" lvl="1" indent="-227965"/>
            <a:r>
              <a:rPr lang="en-GB" dirty="0">
                <a:latin typeface="+mn-lt"/>
                <a:cs typeface="Times New Roman" panose="02020603050405020304" pitchFamily="18" charset="0"/>
              </a:rPr>
              <a:t>Relate to your input data.</a:t>
            </a:r>
          </a:p>
          <a:p>
            <a:pPr marL="228600" lvl="1" indent="0">
              <a:buNone/>
            </a:pPr>
            <a:endParaRPr lang="en-GB" dirty="0">
              <a:latin typeface="+mn-lt"/>
              <a:cs typeface="Times New Roman"/>
            </a:endParaRPr>
          </a:p>
          <a:p>
            <a:pPr marL="228600" lvl="1" indent="0">
              <a:buNone/>
            </a:pPr>
            <a:r>
              <a:rPr lang="en-GB" dirty="0">
                <a:latin typeface="+mn-lt"/>
                <a:cs typeface="Times New Roman"/>
              </a:rPr>
              <a:t>In this example, we are testing for the function raising an exception.</a:t>
            </a:r>
          </a:p>
          <a:p>
            <a:pPr marL="170815" lvl="1" indent="0">
              <a:buNone/>
            </a:pPr>
            <a:endParaRPr lang="en-GB" dirty="0">
              <a:latin typeface="+mn-lt"/>
              <a:cs typeface="Times New Roman" panose="02020603050405020304" pitchFamily="18" charset="0"/>
            </a:endParaRPr>
          </a:p>
          <a:p>
            <a:endParaRPr lang="en-GB" dirty="0">
              <a:latin typeface="+mn-lt"/>
            </a:endParaRPr>
          </a:p>
          <a:p>
            <a:pPr marL="697865" lvl="4" indent="-342900" fontAlgn="base">
              <a:tabLst>
                <a:tab pos="457200" algn="l"/>
              </a:tabLst>
            </a:pPr>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20</a:t>
            </a:fld>
            <a:endParaRPr lang="en-GB" dirty="0"/>
          </a:p>
        </p:txBody>
      </p:sp>
      <p:graphicFrame>
        <p:nvGraphicFramePr>
          <p:cNvPr id="3" name="Table 5">
            <a:extLst>
              <a:ext uri="{FF2B5EF4-FFF2-40B4-BE49-F238E27FC236}">
                <a16:creationId xmlns:a16="http://schemas.microsoft.com/office/drawing/2014/main" id="{CE32F735-CB38-DFF3-925D-ADA04F61643F}"/>
              </a:ext>
            </a:extLst>
          </p:cNvPr>
          <p:cNvGraphicFramePr>
            <a:graphicFrameLocks noGrp="1"/>
          </p:cNvGraphicFramePr>
          <p:nvPr>
            <p:extLst>
              <p:ext uri="{D42A27DB-BD31-4B8C-83A1-F6EECF244321}">
                <p14:modId xmlns:p14="http://schemas.microsoft.com/office/powerpoint/2010/main" val="3763243657"/>
              </p:ext>
            </p:extLst>
          </p:nvPr>
        </p:nvGraphicFramePr>
        <p:xfrm>
          <a:off x="5764192" y="1240838"/>
          <a:ext cx="6160359" cy="3048000"/>
        </p:xfrm>
        <a:graphic>
          <a:graphicData uri="http://schemas.openxmlformats.org/drawingml/2006/table">
            <a:tbl>
              <a:tblPr firstRow="1" bandRow="1">
                <a:tableStyleId>{5C22544A-7EE6-4342-B048-85BDC9FD1C3A}</a:tableStyleId>
              </a:tblPr>
              <a:tblGrid>
                <a:gridCol w="3217585">
                  <a:extLst>
                    <a:ext uri="{9D8B030D-6E8A-4147-A177-3AD203B41FA5}">
                      <a16:colId xmlns:a16="http://schemas.microsoft.com/office/drawing/2014/main" val="3425614846"/>
                    </a:ext>
                  </a:extLst>
                </a:gridCol>
                <a:gridCol w="2942774">
                  <a:extLst>
                    <a:ext uri="{9D8B030D-6E8A-4147-A177-3AD203B41FA5}">
                      <a16:colId xmlns:a16="http://schemas.microsoft.com/office/drawing/2014/main" val="2664802980"/>
                    </a:ext>
                  </a:extLst>
                </a:gridCol>
              </a:tblGrid>
              <a:tr h="342101">
                <a:tc>
                  <a:txBody>
                    <a:bodyPr/>
                    <a:lstStyle/>
                    <a:p>
                      <a:pPr algn="ctr"/>
                      <a:r>
                        <a:rPr lang="en-GB" dirty="0"/>
                        <a:t>Method</a:t>
                      </a:r>
                    </a:p>
                  </a:txBody>
                  <a:tcPr>
                    <a:solidFill>
                      <a:schemeClr val="tx1">
                        <a:lumMod val="75000"/>
                        <a:lumOff val="25000"/>
                      </a:schemeClr>
                    </a:solidFill>
                  </a:tcPr>
                </a:tc>
                <a:tc>
                  <a:txBody>
                    <a:bodyPr/>
                    <a:lstStyle/>
                    <a:p>
                      <a:pPr algn="ctr"/>
                      <a:r>
                        <a:rPr lang="en-GB" dirty="0"/>
                        <a:t>Equivalent to</a:t>
                      </a:r>
                    </a:p>
                  </a:txBody>
                  <a:tcPr>
                    <a:solidFill>
                      <a:schemeClr val="tx1">
                        <a:lumMod val="75000"/>
                        <a:lumOff val="25000"/>
                      </a:schemeClr>
                    </a:solidFill>
                  </a:tcPr>
                </a:tc>
                <a:extLst>
                  <a:ext uri="{0D108BD9-81ED-4DB2-BD59-A6C34878D82A}">
                    <a16:rowId xmlns:a16="http://schemas.microsoft.com/office/drawing/2014/main" val="2432926739"/>
                  </a:ext>
                </a:extLst>
              </a:tr>
              <a:tr h="318508">
                <a:tc>
                  <a:txBody>
                    <a:bodyPr/>
                    <a:lstStyle/>
                    <a:p>
                      <a:r>
                        <a:rPr lang="en-GB" sz="1600" dirty="0"/>
                        <a:t>.assertEqual(a, b)</a:t>
                      </a:r>
                    </a:p>
                  </a:txBody>
                  <a:tcPr/>
                </a:tc>
                <a:tc>
                  <a:txBody>
                    <a:bodyPr/>
                    <a:lstStyle/>
                    <a:p>
                      <a:r>
                        <a:rPr lang="en-GB" sz="1600" dirty="0"/>
                        <a:t>a == b</a:t>
                      </a:r>
                    </a:p>
                  </a:txBody>
                  <a:tcPr/>
                </a:tc>
                <a:extLst>
                  <a:ext uri="{0D108BD9-81ED-4DB2-BD59-A6C34878D82A}">
                    <a16:rowId xmlns:a16="http://schemas.microsoft.com/office/drawing/2014/main" val="244584599"/>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.assertTrue(x)</a:t>
                      </a:r>
                    </a:p>
                  </a:txBody>
                  <a:tcPr/>
                </a:tc>
                <a:tc>
                  <a:txBody>
                    <a:bodyPr/>
                    <a:lstStyle/>
                    <a:p>
                      <a:r>
                        <a:rPr lang="en-GB" sz="1600" dirty="0"/>
                        <a:t>bool(x) is True</a:t>
                      </a:r>
                    </a:p>
                  </a:txBody>
                  <a:tcPr/>
                </a:tc>
                <a:extLst>
                  <a:ext uri="{0D108BD9-81ED-4DB2-BD59-A6C34878D82A}">
                    <a16:rowId xmlns:a16="http://schemas.microsoft.com/office/drawing/2014/main" val="245982203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.assertFalse(x)</a:t>
                      </a:r>
                    </a:p>
                  </a:txBody>
                  <a:tcPr/>
                </a:tc>
                <a:tc>
                  <a:txBody>
                    <a:bodyPr/>
                    <a:lstStyle/>
                    <a:p>
                      <a:r>
                        <a:rPr lang="en-GB" sz="1600" dirty="0"/>
                        <a:t>Bool(x) is False</a:t>
                      </a:r>
                    </a:p>
                  </a:txBody>
                  <a:tcPr/>
                </a:tc>
                <a:extLst>
                  <a:ext uri="{0D108BD9-81ED-4DB2-BD59-A6C34878D82A}">
                    <a16:rowId xmlns:a16="http://schemas.microsoft.com/office/drawing/2014/main" val="89742032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.assertIs(a, b)</a:t>
                      </a:r>
                    </a:p>
                  </a:txBody>
                  <a:tcPr/>
                </a:tc>
                <a:tc>
                  <a:txBody>
                    <a:bodyPr/>
                    <a:lstStyle/>
                    <a:p>
                      <a:r>
                        <a:rPr lang="en-GB" sz="1600" dirty="0"/>
                        <a:t>a is b</a:t>
                      </a:r>
                    </a:p>
                  </a:txBody>
                  <a:tcPr/>
                </a:tc>
                <a:extLst>
                  <a:ext uri="{0D108BD9-81ED-4DB2-BD59-A6C34878D82A}">
                    <a16:rowId xmlns:a16="http://schemas.microsoft.com/office/drawing/2014/main" val="41245910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.assertIsNone(x)</a:t>
                      </a:r>
                    </a:p>
                  </a:txBody>
                  <a:tcPr/>
                </a:tc>
                <a:tc>
                  <a:txBody>
                    <a:bodyPr/>
                    <a:lstStyle/>
                    <a:p>
                      <a:r>
                        <a:rPr lang="en-GB" sz="1600" dirty="0"/>
                        <a:t>x is None</a:t>
                      </a:r>
                    </a:p>
                  </a:txBody>
                  <a:tcPr/>
                </a:tc>
                <a:extLst>
                  <a:ext uri="{0D108BD9-81ED-4DB2-BD59-A6C34878D82A}">
                    <a16:rowId xmlns:a16="http://schemas.microsoft.com/office/drawing/2014/main" val="330611390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.assertIn(a, b)</a:t>
                      </a:r>
                    </a:p>
                  </a:txBody>
                  <a:tcPr/>
                </a:tc>
                <a:tc>
                  <a:txBody>
                    <a:bodyPr/>
                    <a:lstStyle/>
                    <a:p>
                      <a:r>
                        <a:rPr lang="en-GB" sz="1600" dirty="0"/>
                        <a:t>a in b</a:t>
                      </a:r>
                    </a:p>
                  </a:txBody>
                  <a:tcPr/>
                </a:tc>
                <a:extLst>
                  <a:ext uri="{0D108BD9-81ED-4DB2-BD59-A6C34878D82A}">
                    <a16:rowId xmlns:a16="http://schemas.microsoft.com/office/drawing/2014/main" val="2728387680"/>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.assertIsInstance(a, b)</a:t>
                      </a:r>
                    </a:p>
                  </a:txBody>
                  <a:tcPr/>
                </a:tc>
                <a:tc>
                  <a:txBody>
                    <a:bodyPr/>
                    <a:lstStyle/>
                    <a:p>
                      <a:r>
                        <a:rPr lang="en-GB" sz="1600" dirty="0"/>
                        <a:t>isinstance(a, b)</a:t>
                      </a:r>
                    </a:p>
                  </a:txBody>
                  <a:tcPr/>
                </a:tc>
                <a:extLst>
                  <a:ext uri="{0D108BD9-81ED-4DB2-BD59-A6C34878D82A}">
                    <a16:rowId xmlns:a16="http://schemas.microsoft.com/office/drawing/2014/main" val="426821865"/>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.assertRaises(a, *args)</a:t>
                      </a:r>
                    </a:p>
                  </a:txBody>
                  <a:tcPr/>
                </a:tc>
                <a:tc>
                  <a:txBody>
                    <a:bodyPr/>
                    <a:lstStyle/>
                    <a:p>
                      <a:r>
                        <a:rPr lang="en-GB" sz="1600" dirty="0"/>
                        <a:t>a == Exception</a:t>
                      </a:r>
                    </a:p>
                  </a:txBody>
                  <a:tcPr/>
                </a:tc>
                <a:extLst>
                  <a:ext uri="{0D108BD9-81ED-4DB2-BD59-A6C34878D82A}">
                    <a16:rowId xmlns:a16="http://schemas.microsoft.com/office/drawing/2014/main" val="580606418"/>
                  </a:ext>
                </a:extLst>
              </a:tr>
            </a:tbl>
          </a:graphicData>
        </a:graphic>
      </p:graphicFrame>
      <p:sp>
        <p:nvSpPr>
          <p:cNvPr id="6" name="Rectangle 1">
            <a:extLst>
              <a:ext uri="{FF2B5EF4-FFF2-40B4-BE49-F238E27FC236}">
                <a16:creationId xmlns:a16="http://schemas.microsoft.com/office/drawing/2014/main" id="{9FAA4609-B4E9-82CF-D6C3-F6501E813F59}"/>
              </a:ext>
            </a:extLst>
          </p:cNvPr>
          <p:cNvSpPr>
            <a:spLocks noChangeArrowheads="1"/>
          </p:cNvSpPr>
          <p:nvPr/>
        </p:nvSpPr>
        <p:spPr bwMode="auto">
          <a:xfrm>
            <a:off x="5764192" y="5842167"/>
            <a:ext cx="6172634" cy="954107"/>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test_</a:t>
            </a:r>
            <a:r>
              <a:rPr lang="en-US" altLang="en-US" sz="1400" dirty="0">
                <a:solidFill>
                  <a:srgbClr val="00627A"/>
                </a:solidFill>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94558D"/>
                </a:solidFill>
                <a:effectLst/>
                <a:latin typeface="Courier New"/>
                <a:cs typeface="Courier New"/>
              </a:rPr>
              <a:t>self</a:t>
            </a:r>
            <a:r>
              <a:rPr kumimoji="0" lang="en-US" altLang="en-US" sz="1400" b="0" i="0" u="none" strike="noStrike" cap="none" normalizeH="0" baseline="0" dirty="0">
                <a:ln>
                  <a:noFill/>
                </a:ln>
                <a:solidFill>
                  <a:srgbClr val="080808"/>
                </a:solidFill>
                <a:effectLst/>
                <a:latin typeface="Courier New"/>
                <a:cs typeface="Courier New"/>
              </a:rPr>
              <a:t>):</a:t>
            </a:r>
            <a:endParaRPr lang="en-US" altLang="en-US" sz="1400" b="0" i="0" u="none"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lang="en-US" altLang="en-US" sz="1400" dirty="0">
                <a:solidFill>
                  <a:srgbClr val="080808"/>
                </a:solidFill>
                <a:latin typeface="Courier New"/>
                <a:cs typeface="Courier New"/>
              </a:rPr>
              <a:t>    self.assertRaises(ZeroDivisionError, demo_calc.div, 4, 0)</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1400" b="0" i="0" u="none" strike="noStrike" cap="none" normalizeH="0" baseline="0" dirty="0">
              <a:ln>
                <a:noFill/>
              </a:ln>
              <a:solidFill>
                <a:srgbClr val="0033B3"/>
              </a:solidFill>
              <a:effectLst/>
              <a:latin typeface="Courier New"/>
              <a:cs typeface="Courier New"/>
            </a:endParaRPr>
          </a:p>
        </p:txBody>
      </p:sp>
      <p:sp>
        <p:nvSpPr>
          <p:cNvPr id="7" name="Rectangle 1">
            <a:extLst>
              <a:ext uri="{FF2B5EF4-FFF2-40B4-BE49-F238E27FC236}">
                <a16:creationId xmlns:a16="http://schemas.microsoft.com/office/drawing/2014/main" id="{B2EDD084-5C83-54B2-723C-DDFF1E42FC1D}"/>
              </a:ext>
            </a:extLst>
          </p:cNvPr>
          <p:cNvSpPr>
            <a:spLocks noChangeArrowheads="1"/>
          </p:cNvSpPr>
          <p:nvPr/>
        </p:nvSpPr>
        <p:spPr bwMode="auto">
          <a:xfrm>
            <a:off x="5764192" y="4495955"/>
            <a:ext cx="6172633" cy="116955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(x, z):</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Returns x divided by z, as a float.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z == </a:t>
            </a:r>
            <a:r>
              <a:rPr kumimoji="0" lang="en-US" altLang="en-US" sz="1400" b="0" i="0" u="none" strike="noStrike" cap="none" normalizeH="0" baseline="0" dirty="0">
                <a:ln>
                  <a:noFill/>
                </a:ln>
                <a:solidFill>
                  <a:srgbClr val="1750EB"/>
                </a:solidFill>
                <a:effectLst/>
                <a:latin typeface="Courier New"/>
                <a:cs typeface="Courier New"/>
              </a:rPr>
              <a:t>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raise </a:t>
            </a:r>
            <a:r>
              <a:rPr kumimoji="0" lang="en-US" altLang="en-US" sz="1400" b="0" i="0" u="none" strike="noStrike" cap="none" normalizeH="0" baseline="0" dirty="0">
                <a:ln>
                  <a:noFill/>
                </a:ln>
                <a:solidFill>
                  <a:srgbClr val="000080"/>
                </a:solidFill>
                <a:effectLst/>
                <a:latin typeface="Courier New"/>
                <a:cs typeface="Courier New"/>
              </a:rPr>
              <a:t>ZeroDivisionError</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"Divisor must be zero"</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000080"/>
                </a:solidFill>
                <a:effectLst/>
                <a:latin typeface="Courier New"/>
                <a:cs typeface="Courier New"/>
              </a:rPr>
              <a:t>float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x/z</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.3f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a:t>
            </a:r>
            <a:endParaRPr kumimoji="0" lang="en-US" altLang="en-US" sz="2000" b="0" i="0" u="none" strike="noStrike" cap="none" normalizeH="0" baseline="0" dirty="0">
              <a:ln>
                <a:noFill/>
              </a:ln>
              <a:solidFill>
                <a:schemeClr val="tx1"/>
              </a:solidFill>
              <a:effectLst/>
              <a:latin typeface="Courier New"/>
              <a:cs typeface="Courier New"/>
            </a:endParaRPr>
          </a:p>
        </p:txBody>
      </p:sp>
      <p:sp>
        <p:nvSpPr>
          <p:cNvPr id="8" name="TextBox 7">
            <a:extLst>
              <a:ext uri="{FF2B5EF4-FFF2-40B4-BE49-F238E27FC236}">
                <a16:creationId xmlns:a16="http://schemas.microsoft.com/office/drawing/2014/main" id="{B5691B42-D449-7A8A-958D-4234FD11B775}"/>
              </a:ext>
            </a:extLst>
          </p:cNvPr>
          <p:cNvSpPr txBox="1"/>
          <p:nvPr/>
        </p:nvSpPr>
        <p:spPr>
          <a:xfrm>
            <a:off x="10923518" y="4493985"/>
            <a:ext cx="1452757" cy="227917"/>
          </a:xfrm>
          <a:prstGeom prst="rect">
            <a:avLst/>
          </a:prstGeom>
        </p:spPr>
        <p:txBody>
          <a:bodyPr vert="horz" wrap="none" lIns="0" tIns="0" rIns="0" bIns="0" rtlCol="0" anchor="t" anchorCtr="0">
            <a:normAutofit/>
          </a:bodyPr>
          <a:lstStyle/>
          <a:p>
            <a:pPr algn="l"/>
            <a:r>
              <a:rPr lang="en-GB" sz="1200" dirty="0"/>
              <a:t>test_calc4.py</a:t>
            </a:r>
          </a:p>
        </p:txBody>
      </p:sp>
      <p:sp>
        <p:nvSpPr>
          <p:cNvPr id="9" name="TextBox 8">
            <a:extLst>
              <a:ext uri="{FF2B5EF4-FFF2-40B4-BE49-F238E27FC236}">
                <a16:creationId xmlns:a16="http://schemas.microsoft.com/office/drawing/2014/main" id="{2FB53689-58AF-E84F-05B2-1DD3845A735F}"/>
              </a:ext>
            </a:extLst>
          </p:cNvPr>
          <p:cNvSpPr txBox="1"/>
          <p:nvPr/>
        </p:nvSpPr>
        <p:spPr>
          <a:xfrm>
            <a:off x="10413179" y="5842075"/>
            <a:ext cx="1452757" cy="363110"/>
          </a:xfrm>
          <a:prstGeom prst="rect">
            <a:avLst/>
          </a:prstGeom>
        </p:spPr>
        <p:txBody>
          <a:bodyPr vert="horz" wrap="none" lIns="0" tIns="0" rIns="0" bIns="0" rtlCol="0" anchor="t" anchorCtr="0">
            <a:normAutofit/>
          </a:bodyPr>
          <a:lstStyle/>
          <a:p>
            <a:pPr algn="l"/>
            <a:r>
              <a:rPr lang="en-GB" sz="1200" dirty="0"/>
              <a:t>test_demo_calc2.py</a:t>
            </a:r>
          </a:p>
        </p:txBody>
      </p:sp>
    </p:spTree>
    <p:extLst>
      <p:ext uri="{BB962C8B-B14F-4D97-AF65-F5344CB8AC3E}">
        <p14:creationId xmlns:p14="http://schemas.microsoft.com/office/powerpoint/2010/main" val="52741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254085" y="1158912"/>
            <a:ext cx="5990046" cy="5239275"/>
          </a:xfrm>
        </p:spPr>
        <p:txBody>
          <a:bodyPr/>
          <a:lstStyle/>
          <a:p>
            <a:r>
              <a:rPr lang="en-GB" sz="2000" b="1" dirty="0">
                <a:latin typeface="+mn-lt"/>
              </a:rPr>
              <a:t>Standard test cases:</a:t>
            </a:r>
          </a:p>
          <a:p>
            <a:pPr marL="457200" lvl="1" indent="-228600" fontAlgn="base">
              <a:tabLst>
                <a:tab pos="457200" algn="l"/>
              </a:tabLst>
            </a:pPr>
            <a:r>
              <a:rPr lang="en-GB" dirty="0">
                <a:latin typeface="+mn-lt"/>
                <a:cs typeface="Times New Roman" panose="02020603050405020304" pitchFamily="18" charset="0"/>
              </a:rPr>
              <a:t>Located in folder above application folder.</a:t>
            </a:r>
          </a:p>
          <a:p>
            <a:pPr marL="457200" lvl="1" indent="-228600" fontAlgn="base">
              <a:tabLst>
                <a:tab pos="457200" algn="l"/>
              </a:tabLst>
            </a:pPr>
            <a:r>
              <a:rPr lang="en-GB" dirty="0">
                <a:latin typeface="+mn-lt"/>
                <a:cs typeface="Times New Roman" panose="02020603050405020304" pitchFamily="18" charset="0"/>
              </a:rPr>
              <a:t>Needs to be able to import application.</a:t>
            </a:r>
          </a:p>
          <a:p>
            <a:pPr marL="457200" lvl="1" indent="-228600" fontAlgn="base">
              <a:tabLst>
                <a:tab pos="457200" algn="l"/>
              </a:tabLst>
            </a:pPr>
            <a:r>
              <a:rPr lang="en-GB" dirty="0">
                <a:latin typeface="+mn-lt"/>
                <a:cs typeface="Times New Roman" panose="02020603050405020304" pitchFamily="18" charset="0"/>
              </a:rPr>
              <a:t>Name file starting with ‘test’.</a:t>
            </a:r>
          </a:p>
          <a:p>
            <a:pPr lvl="0" fontAlgn="base">
              <a:tabLst>
                <a:tab pos="457200" algn="l"/>
              </a:tabLst>
            </a:pPr>
            <a:endParaRPr lang="en-GB" dirty="0">
              <a:latin typeface="+mn-lt"/>
              <a:cs typeface="Times New Roman" panose="02020603050405020304" pitchFamily="18" charset="0"/>
            </a:endParaRPr>
          </a:p>
          <a:p>
            <a:r>
              <a:rPr lang="en-GB" sz="2000" b="1" dirty="0">
                <a:latin typeface="+mn-lt"/>
              </a:rPr>
              <a:t>Complex test cases:</a:t>
            </a:r>
          </a:p>
          <a:p>
            <a:pPr marL="457200" lvl="1" indent="-228600" fontAlgn="base">
              <a:tabLst>
                <a:tab pos="457200" algn="l"/>
              </a:tabLst>
            </a:pPr>
            <a:r>
              <a:rPr lang="en-GB" dirty="0">
                <a:latin typeface="+mn-lt"/>
                <a:cs typeface="Times New Roman" panose="02020603050405020304" pitchFamily="18" charset="0"/>
              </a:rPr>
              <a:t>Create a sub package called tests.</a:t>
            </a:r>
          </a:p>
          <a:p>
            <a:pPr marL="457200" lvl="1" indent="-228600" fontAlgn="base">
              <a:tabLst>
                <a:tab pos="457200" algn="l"/>
              </a:tabLst>
            </a:pPr>
            <a:r>
              <a:rPr lang="en-GB" dirty="0">
                <a:latin typeface="+mn-lt"/>
                <a:cs typeface="Times New Roman" panose="02020603050405020304" pitchFamily="18" charset="0"/>
              </a:rPr>
              <a:t>Split tests into files starting with ‘test*.</a:t>
            </a:r>
            <a:r>
              <a:rPr lang="en-GB" dirty="0" err="1">
                <a:latin typeface="+mn-lt"/>
                <a:cs typeface="Times New Roman" panose="02020603050405020304" pitchFamily="18" charset="0"/>
              </a:rPr>
              <a:t>py</a:t>
            </a:r>
            <a:r>
              <a:rPr lang="en-GB" dirty="0">
                <a:latin typeface="+mn-lt"/>
                <a:cs typeface="Times New Roman" panose="02020603050405020304" pitchFamily="18" charset="0"/>
              </a:rPr>
              <a:t>’.</a:t>
            </a:r>
          </a:p>
          <a:p>
            <a:endParaRPr lang="en-GB" dirty="0">
              <a:latin typeface="+mn-lt"/>
            </a:endParaRPr>
          </a:p>
          <a:p>
            <a:r>
              <a:rPr lang="en-GB" dirty="0">
                <a:latin typeface="+mn-lt"/>
              </a:rPr>
              <a:t>Running a single test module:</a:t>
            </a:r>
          </a:p>
          <a:p>
            <a:endParaRPr lang="en-GB" dirty="0">
              <a:latin typeface="+mn-lt"/>
            </a:endParaRPr>
          </a:p>
          <a:p>
            <a:r>
              <a:rPr lang="en-GB" dirty="0">
                <a:latin typeface="+mn-lt"/>
              </a:rPr>
              <a:t>Running a single test case:</a:t>
            </a:r>
          </a:p>
          <a:p>
            <a:endParaRPr lang="en-GB" dirty="0">
              <a:latin typeface="+mn-lt"/>
            </a:endParaRPr>
          </a:p>
          <a:p>
            <a:r>
              <a:rPr lang="en-GB" dirty="0">
                <a:latin typeface="+mn-lt"/>
              </a:rPr>
              <a:t>Running all tests:</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053448" y="320478"/>
            <a:ext cx="10595714" cy="520263"/>
          </a:xfrm>
        </p:spPr>
        <p:txBody>
          <a:bodyPr/>
          <a:lstStyle/>
          <a:p>
            <a:r>
              <a:rPr lang="en-GB" dirty="0"/>
              <a:t>Test Scripts – location and executing tests</a:t>
            </a:r>
          </a:p>
        </p:txBody>
      </p:sp>
      <p:pic>
        <p:nvPicPr>
          <p:cNvPr id="6" name="Picture 5">
            <a:extLst>
              <a:ext uri="{FF2B5EF4-FFF2-40B4-BE49-F238E27FC236}">
                <a16:creationId xmlns:a16="http://schemas.microsoft.com/office/drawing/2014/main" id="{2D6724A1-3D8D-3225-CDA4-E843145805AA}"/>
              </a:ext>
            </a:extLst>
          </p:cNvPr>
          <p:cNvPicPr>
            <a:picLocks noChangeAspect="1"/>
          </p:cNvPicPr>
          <p:nvPr/>
        </p:nvPicPr>
        <p:blipFill>
          <a:blip r:embed="rId3"/>
          <a:stretch>
            <a:fillRect/>
          </a:stretch>
        </p:blipFill>
        <p:spPr>
          <a:xfrm>
            <a:off x="1831244" y="1195058"/>
            <a:ext cx="2173835" cy="5284196"/>
          </a:xfrm>
          <a:prstGeom prst="rect">
            <a:avLst/>
          </a:prstGeom>
        </p:spPr>
      </p:pic>
      <p:sp>
        <p:nvSpPr>
          <p:cNvPr id="3" name="TextBox 5">
            <a:extLst>
              <a:ext uri="{FF2B5EF4-FFF2-40B4-BE49-F238E27FC236}">
                <a16:creationId xmlns:a16="http://schemas.microsoft.com/office/drawing/2014/main" id="{D8E6CC25-5D86-492D-02FD-79924781D766}"/>
              </a:ext>
            </a:extLst>
          </p:cNvPr>
          <p:cNvSpPr txBox="1">
            <a:spLocks noChangeArrowheads="1"/>
          </p:cNvSpPr>
          <p:nvPr/>
        </p:nvSpPr>
        <p:spPr bwMode="auto">
          <a:xfrm>
            <a:off x="5724677" y="4838605"/>
            <a:ext cx="5673467" cy="307777"/>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dirty="0">
                <a:solidFill>
                  <a:schemeClr val="bg1"/>
                </a:solidFill>
                <a:ea typeface="+mn-lt"/>
                <a:cs typeface="+mn-lt"/>
              </a:rPr>
              <a:t>C:\...\ProjectA\&gt; python –m </a:t>
            </a:r>
            <a:r>
              <a:rPr lang="en-GB" sz="1400" dirty="0" err="1">
                <a:solidFill>
                  <a:schemeClr val="bg1"/>
                </a:solidFill>
                <a:ea typeface="+mn-lt"/>
                <a:cs typeface="+mn-lt"/>
              </a:rPr>
              <a:t>unittest</a:t>
            </a:r>
            <a:r>
              <a:rPr lang="en-GB" sz="1400" dirty="0">
                <a:solidFill>
                  <a:schemeClr val="bg1"/>
                </a:solidFill>
                <a:ea typeface="+mn-lt"/>
                <a:cs typeface="+mn-lt"/>
              </a:rPr>
              <a:t> </a:t>
            </a:r>
            <a:r>
              <a:rPr lang="en-GB" sz="1400" dirty="0" err="1">
                <a:solidFill>
                  <a:schemeClr val="bg1"/>
                </a:solidFill>
                <a:ea typeface="+mn-lt"/>
                <a:cs typeface="+mn-lt"/>
              </a:rPr>
              <a:t>tests.test_demo_calc</a:t>
            </a:r>
            <a:endParaRPr lang="en-US" sz="1400" dirty="0" err="1">
              <a:solidFill>
                <a:schemeClr val="bg1"/>
              </a:solidFill>
            </a:endParaRPr>
          </a:p>
        </p:txBody>
      </p:sp>
      <p:sp>
        <p:nvSpPr>
          <p:cNvPr id="7" name="TextBox 5">
            <a:extLst>
              <a:ext uri="{FF2B5EF4-FFF2-40B4-BE49-F238E27FC236}">
                <a16:creationId xmlns:a16="http://schemas.microsoft.com/office/drawing/2014/main" id="{4036B1C0-E9B9-7134-B926-542AF53A6B8C}"/>
              </a:ext>
            </a:extLst>
          </p:cNvPr>
          <p:cNvSpPr txBox="1">
            <a:spLocks noChangeArrowheads="1"/>
          </p:cNvSpPr>
          <p:nvPr/>
        </p:nvSpPr>
        <p:spPr bwMode="auto">
          <a:xfrm>
            <a:off x="5724676" y="5563734"/>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a:t>
            </a:r>
            <a:r>
              <a:rPr lang="en-GB" sz="1300" dirty="0" err="1">
                <a:solidFill>
                  <a:schemeClr val="bg1"/>
                </a:solidFill>
                <a:ea typeface="+mn-lt"/>
                <a:cs typeface="+mn-lt"/>
              </a:rPr>
              <a:t>tests.test_demo_calc.test_add</a:t>
            </a:r>
          </a:p>
        </p:txBody>
      </p:sp>
      <p:sp>
        <p:nvSpPr>
          <p:cNvPr id="8" name="TextBox 5">
            <a:extLst>
              <a:ext uri="{FF2B5EF4-FFF2-40B4-BE49-F238E27FC236}">
                <a16:creationId xmlns:a16="http://schemas.microsoft.com/office/drawing/2014/main" id="{DCCB7BD0-6FB9-3B8C-89BA-4BA7692FF779}"/>
              </a:ext>
            </a:extLst>
          </p:cNvPr>
          <p:cNvSpPr txBox="1">
            <a:spLocks noChangeArrowheads="1"/>
          </p:cNvSpPr>
          <p:nvPr/>
        </p:nvSpPr>
        <p:spPr bwMode="auto">
          <a:xfrm>
            <a:off x="5724676" y="6251993"/>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discover</a:t>
            </a:r>
          </a:p>
        </p:txBody>
      </p:sp>
    </p:spTree>
    <p:extLst>
      <p:ext uri="{BB962C8B-B14F-4D97-AF65-F5344CB8AC3E}">
        <p14:creationId xmlns:p14="http://schemas.microsoft.com/office/powerpoint/2010/main" val="172584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39FEF9-56CE-FF63-9925-D8FD7D3FC4E0}"/>
              </a:ext>
            </a:extLst>
          </p:cNvPr>
          <p:cNvPicPr>
            <a:picLocks noChangeAspect="1"/>
          </p:cNvPicPr>
          <p:nvPr/>
        </p:nvPicPr>
        <p:blipFill>
          <a:blip r:embed="rId3"/>
          <a:stretch>
            <a:fillRect/>
          </a:stretch>
        </p:blipFill>
        <p:spPr>
          <a:xfrm>
            <a:off x="5952375" y="999305"/>
            <a:ext cx="5896054" cy="5719287"/>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Executing your test script in Pycharm:</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Test runner executes your test code.</a:t>
            </a:r>
          </a:p>
          <a:p>
            <a:pPr marL="457200" lvl="1" indent="-228600" fontAlgn="base">
              <a:tabLst>
                <a:tab pos="457200" algn="l"/>
              </a:tabLst>
            </a:pPr>
            <a:r>
              <a:rPr lang="en-GB" dirty="0">
                <a:latin typeface="+mn-lt"/>
                <a:cs typeface="Times New Roman" panose="02020603050405020304" pitchFamily="18" charset="0"/>
              </a:rPr>
              <a:t>Test result in console.</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053448" y="359038"/>
            <a:ext cx="10595714" cy="520263"/>
          </a:xfrm>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6508033" y="4273796"/>
            <a:ext cx="1092399" cy="7203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a:endCxn id="8" idx="1"/>
          </p:cNvCxnSpPr>
          <p:nvPr/>
        </p:nvCxnSpPr>
        <p:spPr>
          <a:xfrm>
            <a:off x="4969275" y="2584204"/>
            <a:ext cx="1698736" cy="179508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DFCB3-EE81-252B-905E-4DA9233AEBFB}"/>
              </a:ext>
            </a:extLst>
          </p:cNvPr>
          <p:cNvCxnSpPr>
            <a:cxnSpLocks/>
          </p:cNvCxnSpPr>
          <p:nvPr/>
        </p:nvCxnSpPr>
        <p:spPr>
          <a:xfrm>
            <a:off x="5115298" y="1765943"/>
            <a:ext cx="4884487" cy="24695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D3273F5-75FE-763F-7BE8-2BD5150C595A}"/>
              </a:ext>
            </a:extLst>
          </p:cNvPr>
          <p:cNvPicPr>
            <a:picLocks noChangeAspect="1"/>
          </p:cNvPicPr>
          <p:nvPr/>
        </p:nvPicPr>
        <p:blipFill>
          <a:blip r:embed="rId4"/>
          <a:stretch>
            <a:fillRect/>
          </a:stretch>
        </p:blipFill>
        <p:spPr>
          <a:xfrm>
            <a:off x="8916217" y="5558657"/>
            <a:ext cx="2019300" cy="600075"/>
          </a:xfrm>
          <a:prstGeom prst="rect">
            <a:avLst/>
          </a:prstGeom>
        </p:spPr>
      </p:pic>
      <p:cxnSp>
        <p:nvCxnSpPr>
          <p:cNvPr id="26" name="Straight Arrow Connector 25">
            <a:extLst>
              <a:ext uri="{FF2B5EF4-FFF2-40B4-BE49-F238E27FC236}">
                <a16:creationId xmlns:a16="http://schemas.microsoft.com/office/drawing/2014/main" id="{5AE71CC4-BC6C-2E41-A8D5-69558DA8C2B7}"/>
              </a:ext>
            </a:extLst>
          </p:cNvPr>
          <p:cNvCxnSpPr>
            <a:cxnSpLocks/>
          </p:cNvCxnSpPr>
          <p:nvPr/>
        </p:nvCxnSpPr>
        <p:spPr>
          <a:xfrm>
            <a:off x="2192215" y="3090441"/>
            <a:ext cx="0" cy="2905245"/>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28AE45-66AF-07B4-36BF-BF9B3F5545BF}"/>
              </a:ext>
            </a:extLst>
          </p:cNvPr>
          <p:cNvCxnSpPr>
            <a:cxnSpLocks/>
          </p:cNvCxnSpPr>
          <p:nvPr/>
        </p:nvCxnSpPr>
        <p:spPr>
          <a:xfrm>
            <a:off x="2192215" y="5995686"/>
            <a:ext cx="36141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29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617E75-D03A-2442-9CF4-66F145FDF139}"/>
              </a:ext>
            </a:extLst>
          </p:cNvPr>
          <p:cNvPicPr>
            <a:picLocks noChangeAspect="1"/>
          </p:cNvPicPr>
          <p:nvPr/>
        </p:nvPicPr>
        <p:blipFill>
          <a:blip r:embed="rId3"/>
          <a:stretch>
            <a:fillRect/>
          </a:stretch>
        </p:blipFill>
        <p:spPr>
          <a:xfrm>
            <a:off x="6188077" y="1017037"/>
            <a:ext cx="5853827" cy="5683823"/>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Edit your Test script to report failures.</a:t>
            </a:r>
          </a:p>
          <a:p>
            <a:r>
              <a:rPr lang="en-GB" dirty="0">
                <a:latin typeface="+mn-lt"/>
              </a:rPr>
              <a:t>Execute the Test script.</a:t>
            </a:r>
          </a:p>
          <a:p>
            <a:endParaRPr lang="en-GB" dirty="0">
              <a:latin typeface="+mn-lt"/>
            </a:endParaRPr>
          </a:p>
          <a:p>
            <a:endParaRPr lang="en-GB" dirty="0">
              <a:latin typeface="+mn-lt"/>
            </a:endParaRPr>
          </a:p>
          <a:p>
            <a:endParaRPr lang="en-GB" dirty="0">
              <a:latin typeface="+mn-lt"/>
            </a:endParaRPr>
          </a:p>
          <a:p>
            <a:endParaRPr lang="en-GB" dirty="0">
              <a:latin typeface="+mn-lt"/>
            </a:endParaRPr>
          </a:p>
          <a:p>
            <a:endParaRPr lang="en-GB" dirty="0">
              <a:latin typeface="+mn-lt"/>
            </a:endParaRPr>
          </a:p>
          <a:p>
            <a:r>
              <a:rPr lang="en-GB" dirty="0">
                <a:latin typeface="+mn-lt"/>
              </a:rPr>
              <a:t>In the output:</a:t>
            </a:r>
          </a:p>
          <a:p>
            <a:pPr marL="457200" lvl="1" indent="-228600" fontAlgn="base">
              <a:tabLst>
                <a:tab pos="457200" algn="l"/>
              </a:tabLst>
            </a:pPr>
            <a:r>
              <a:rPr lang="en-GB" dirty="0">
                <a:latin typeface="+mn-lt"/>
                <a:cs typeface="Times New Roman" panose="02020603050405020304" pitchFamily="18" charset="0"/>
              </a:rPr>
              <a:t>Execution results.</a:t>
            </a:r>
          </a:p>
          <a:p>
            <a:pPr marL="457200" lvl="1" indent="-228600" fontAlgn="base">
              <a:tabLst>
                <a:tab pos="457200" algn="l"/>
              </a:tabLst>
            </a:pPr>
            <a:r>
              <a:rPr lang="en-GB" dirty="0">
                <a:latin typeface="+mn-lt"/>
                <a:cs typeface="Times New Roman" panose="02020603050405020304" pitchFamily="18" charset="0"/>
              </a:rPr>
              <a:t>Number of failures.</a:t>
            </a:r>
          </a:p>
          <a:p>
            <a:pPr marL="457200" lvl="1" indent="-228600" fontAlgn="base">
              <a:tabLst>
                <a:tab pos="457200" algn="l"/>
              </a:tabLst>
            </a:pPr>
            <a:r>
              <a:rPr lang="en-GB" dirty="0">
                <a:latin typeface="+mn-lt"/>
                <a:cs typeface="Times New Roman" panose="02020603050405020304" pitchFamily="18" charset="0"/>
              </a:rPr>
              <a:t>Detailed about each failed entry.</a:t>
            </a:r>
          </a:p>
          <a:p>
            <a:pPr marL="457200" lvl="1" indent="-228600" fontAlgn="base">
              <a:tabLst>
                <a:tab pos="457200" algn="l"/>
              </a:tabLst>
            </a:pPr>
            <a:r>
              <a:rPr lang="en-GB" dirty="0">
                <a:latin typeface="+mn-lt"/>
                <a:cs typeface="Times New Roman" panose="02020603050405020304" pitchFamily="18" charset="0"/>
              </a:rPr>
              <a:t>Traceback to failed line of code.</a:t>
            </a:r>
          </a:p>
          <a:p>
            <a:pPr marL="457200" lvl="1" indent="-228600" fontAlgn="base">
              <a:tabLst>
                <a:tab pos="457200" algn="l"/>
              </a:tabLst>
            </a:pPr>
            <a:r>
              <a:rPr lang="en-GB" dirty="0">
                <a:latin typeface="+mn-lt"/>
                <a:cs typeface="Times New Roman" panose="02020603050405020304" pitchFamily="18" charset="0"/>
              </a:rPr>
              <a:t>The assertion and expected and actual result.</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23</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053448" y="343437"/>
            <a:ext cx="10595714" cy="520263"/>
          </a:xfrm>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9240889" y="1640953"/>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p:cNvCxnSpPr>
          <p:nvPr/>
        </p:nvCxnSpPr>
        <p:spPr>
          <a:xfrm>
            <a:off x="5358448" y="1360379"/>
            <a:ext cx="3797866" cy="4714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017D01-E75C-DEA3-2D52-03B81DBAA3D3}"/>
              </a:ext>
            </a:extLst>
          </p:cNvPr>
          <p:cNvCxnSpPr>
            <a:cxnSpLocks/>
          </p:cNvCxnSpPr>
          <p:nvPr/>
        </p:nvCxnSpPr>
        <p:spPr>
          <a:xfrm>
            <a:off x="5358448" y="1374393"/>
            <a:ext cx="4679106" cy="10875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D0E01B-4997-A54C-98C9-8F3BF23005EE}"/>
              </a:ext>
            </a:extLst>
          </p:cNvPr>
          <p:cNvPicPr>
            <a:picLocks noChangeAspect="1"/>
          </p:cNvPicPr>
          <p:nvPr/>
        </p:nvPicPr>
        <p:blipFill>
          <a:blip r:embed="rId4"/>
          <a:stretch>
            <a:fillRect/>
          </a:stretch>
        </p:blipFill>
        <p:spPr>
          <a:xfrm>
            <a:off x="9322846" y="4498774"/>
            <a:ext cx="1933575" cy="571500"/>
          </a:xfrm>
          <a:prstGeom prst="rect">
            <a:avLst/>
          </a:prstGeom>
        </p:spPr>
      </p:pic>
      <p:sp>
        <p:nvSpPr>
          <p:cNvPr id="18" name="Oval 17">
            <a:extLst>
              <a:ext uri="{FF2B5EF4-FFF2-40B4-BE49-F238E27FC236}">
                <a16:creationId xmlns:a16="http://schemas.microsoft.com/office/drawing/2014/main" id="{6A85B47B-FA21-7885-111E-F7A8B781F0FB}"/>
              </a:ext>
            </a:extLst>
          </p:cNvPr>
          <p:cNvSpPr/>
          <p:nvPr/>
        </p:nvSpPr>
        <p:spPr>
          <a:xfrm>
            <a:off x="10037554" y="2271099"/>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572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a:extLst>
              <a:ext uri="{FF2B5EF4-FFF2-40B4-BE49-F238E27FC236}">
                <a16:creationId xmlns:a16="http://schemas.microsoft.com/office/drawing/2014/main" id="{A96C0860-17B8-ADB1-4923-1EC9AF9654B7}"/>
              </a:ext>
            </a:extLst>
          </p:cNvPr>
          <p:cNvSpPr>
            <a:spLocks noGrp="1"/>
          </p:cNvSpPr>
          <p:nvPr>
            <p:ph type="sldNum" sz="quarter" idx="4"/>
          </p:nvPr>
        </p:nvSpPr>
        <p:spPr/>
        <p:txBody>
          <a:bodyPr/>
          <a:lstStyle/>
          <a:p>
            <a:pPr>
              <a:spcAft>
                <a:spcPts val="600"/>
              </a:spcAft>
            </a:pPr>
            <a:fld id="{EF892D59-8F09-EF4B-AD6D-DA609442F868}" type="slidenum">
              <a:rPr lang="en-GB" smtClean="0"/>
              <a:pPr>
                <a:spcAft>
                  <a:spcPts val="600"/>
                </a:spcAft>
              </a:pPr>
              <a:t>24</a:t>
            </a:fld>
            <a:endParaRPr lang="en-GB"/>
          </a:p>
        </p:txBody>
      </p:sp>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4294967295"/>
          </p:nvPr>
        </p:nvSpPr>
        <p:spPr>
          <a:xfrm>
            <a:off x="992777" y="1710364"/>
            <a:ext cx="6143625" cy="4376738"/>
          </a:xfrm>
        </p:spPr>
        <p:txBody>
          <a:bodyPr anchor="t">
            <a:normAutofit/>
          </a:bodyPr>
          <a:lstStyle/>
          <a:p>
            <a:r>
              <a:rPr lang="en-GB" sz="2400" b="1" dirty="0">
                <a:effectLst/>
                <a:latin typeface="Montserrat"/>
              </a:rPr>
              <a:t>Unit Testing:</a:t>
            </a:r>
          </a:p>
          <a:p>
            <a:pPr marL="457200" lvl="1" indent="-228600">
              <a:buFont typeface="Arial" panose="020B0604020202020204" pitchFamily="34" charset="0"/>
              <a:buChar char="•"/>
            </a:pPr>
            <a:r>
              <a:rPr lang="en-GB" sz="2400" dirty="0">
                <a:latin typeface="Montserrat"/>
              </a:rPr>
              <a:t>Boilerplate code.</a:t>
            </a:r>
          </a:p>
          <a:p>
            <a:pPr marL="457200" lvl="1" indent="-228600">
              <a:buFont typeface="Arial" panose="020B0604020202020204" pitchFamily="34" charset="0"/>
              <a:buChar char="•"/>
            </a:pPr>
            <a:r>
              <a:rPr lang="en-GB" sz="2400" dirty="0">
                <a:latin typeface="Montserrat"/>
              </a:rPr>
              <a:t>Using the </a:t>
            </a:r>
            <a:r>
              <a:rPr lang="en-GB" sz="2400" b="1" dirty="0" err="1">
                <a:latin typeface="Montserrat"/>
              </a:rPr>
              <a:t>pytest</a:t>
            </a:r>
            <a:r>
              <a:rPr lang="en-GB" sz="2400" dirty="0">
                <a:latin typeface="Montserrat"/>
              </a:rPr>
              <a:t> module.</a:t>
            </a:r>
          </a:p>
          <a:p>
            <a:pPr marL="457200" lvl="1" indent="-228600">
              <a:buFont typeface="Arial" panose="020B0604020202020204" pitchFamily="34" charset="0"/>
              <a:buChar char="•"/>
            </a:pPr>
            <a:r>
              <a:rPr lang="en-GB" sz="2400" dirty="0">
                <a:latin typeface="Montserrat"/>
              </a:rPr>
              <a:t>Common data for testing using fixtures.</a:t>
            </a:r>
          </a:p>
          <a:p>
            <a:pPr marL="457200" lvl="1" indent="-228600">
              <a:buFont typeface="Arial" panose="020B0604020202020204" pitchFamily="34" charset="0"/>
              <a:buChar char="•"/>
            </a:pPr>
            <a:r>
              <a:rPr lang="en-GB" sz="2400" dirty="0">
                <a:latin typeface="Montserrat"/>
              </a:rPr>
              <a:t>Varying data for testing using parametrization.</a:t>
            </a:r>
          </a:p>
          <a:p>
            <a:pPr marL="641350" lvl="1" indent="-285750">
              <a:buFont typeface="Arial" panose="020B0604020202020204" pitchFamily="34" charset="0"/>
              <a:buChar char="•"/>
            </a:pPr>
            <a:endParaRPr lang="en-GB" sz="2400" dirty="0"/>
          </a:p>
          <a:p>
            <a:pPr marL="355600" lvl="1" indent="0">
              <a:buNone/>
            </a:pPr>
            <a:endParaRPr lang="en-GB" sz="2400" dirty="0">
              <a:effectLst/>
            </a:endParaRPr>
          </a:p>
          <a:p>
            <a:endParaRPr lang="en-GB" sz="2400" dirty="0"/>
          </a:p>
        </p:txBody>
      </p:sp>
      <p:sp>
        <p:nvSpPr>
          <p:cNvPr id="3" name="Content Placeholder 2"/>
          <p:cNvSpPr>
            <a:spLocks noGrp="1"/>
          </p:cNvSpPr>
          <p:nvPr>
            <p:ph type="body" sz="quarter" idx="4294967295"/>
          </p:nvPr>
        </p:nvSpPr>
        <p:spPr>
          <a:xfrm>
            <a:off x="1149531" y="398826"/>
            <a:ext cx="5124450" cy="520700"/>
          </a:xfrm>
        </p:spPr>
        <p:txBody>
          <a:bodyPr anchor="t">
            <a:normAutofit/>
          </a:bodyPr>
          <a:lstStyle/>
          <a:p>
            <a:pPr fontAlgn="base">
              <a:lnSpc>
                <a:spcPct val="90000"/>
              </a:lnSpc>
              <a:spcAft>
                <a:spcPts val="600"/>
              </a:spcAft>
            </a:pPr>
            <a:r>
              <a:rPr lang="en-GB" sz="3600" dirty="0">
                <a:latin typeface="Montserrat Black" panose="00000A00000000000000" pitchFamily="2" charset="0"/>
              </a:rPr>
              <a:t>Testing using </a:t>
            </a:r>
            <a:r>
              <a:rPr lang="en-GB" sz="3600" dirty="0" err="1">
                <a:latin typeface="Montserrat Black" panose="00000A00000000000000" pitchFamily="2" charset="0"/>
              </a:rPr>
              <a:t>pytest</a:t>
            </a:r>
            <a:endParaRPr lang="en-GB" sz="3600" dirty="0">
              <a:latin typeface="Montserrat Black" panose="00000A00000000000000" pitchFamily="2" charset="0"/>
            </a:endParaRPr>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6628325" y="919526"/>
            <a:ext cx="5224040" cy="5224040"/>
          </a:xfrm>
          <a:prstGeom prst="rect">
            <a:avLst/>
          </a:prstGeom>
          <a:noFill/>
        </p:spPr>
      </p:pic>
    </p:spTree>
    <p:extLst>
      <p:ext uri="{BB962C8B-B14F-4D97-AF65-F5344CB8AC3E}">
        <p14:creationId xmlns:p14="http://schemas.microsoft.com/office/powerpoint/2010/main" val="336214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Boilerplate Vs Elegance</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Tests should be readable and consist of minimal information to understand the test case.</a:t>
            </a:r>
          </a:p>
          <a:p>
            <a:endParaRPr lang="en-GB" dirty="0">
              <a:latin typeface="+mn-lt"/>
            </a:endParaRPr>
          </a:p>
          <a:p>
            <a:r>
              <a:rPr lang="en-GB" sz="2000" b="1" dirty="0">
                <a:latin typeface="+mn-lt"/>
              </a:rPr>
              <a:t>unittest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Part of the Python standard library</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Boilerplate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Repeated verbose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Import module, create class, inherit from TestCase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Write special methods for each test 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Use one of the many self.assert* methods</a:t>
            </a:r>
          </a:p>
          <a:p>
            <a:endParaRPr lang="en-GB" b="1" dirty="0">
              <a:latin typeface="+mn-lt"/>
            </a:endParaRPr>
          </a:p>
          <a:p>
            <a:r>
              <a:rPr lang="en-GB" sz="2000" b="1" dirty="0">
                <a:latin typeface="+mn-lt"/>
              </a:rPr>
              <a:t>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Must be installed first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Simple test functions (no classes or methods required)</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Uses built-in assert() function or any expression that evaluates to True</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Elegant and simple, and nicer output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61669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Installing pytest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Pytest is not part of the Python standard library, so needs to be installed.</a:t>
            </a:r>
          </a:p>
          <a:p>
            <a:endParaRPr lang="en-GB" dirty="0">
              <a:latin typeface="+mn-lt"/>
            </a:endParaRPr>
          </a:p>
          <a:p>
            <a:r>
              <a:rPr lang="en-GB" sz="2000" b="1" dirty="0">
                <a:latin typeface="+mn-lt"/>
              </a:rPr>
              <a:t>Command line</a:t>
            </a:r>
            <a:endParaRPr lang="en-GB" sz="2000" dirty="0">
              <a:latin typeface="+mn-lt"/>
              <a:cs typeface="Times New Roman" panose="02020603050405020304" pitchFamily="18" charset="0"/>
            </a:endParaRP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Can be installed in a virtual environment (venv) using pip.</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Change into your project folder.</a:t>
            </a:r>
          </a:p>
          <a:p>
            <a:endParaRPr lang="en-GB" b="1" dirty="0">
              <a:latin typeface="+mn-lt"/>
            </a:endParaRPr>
          </a:p>
          <a:p>
            <a:endParaRPr lang="en-GB" b="1" dirty="0">
              <a:latin typeface="+mn-lt"/>
            </a:endParaRPr>
          </a:p>
          <a:p>
            <a:endParaRPr lang="en-GB" b="1" dirty="0">
              <a:latin typeface="+mn-lt"/>
            </a:endParaRPr>
          </a:p>
          <a:p>
            <a:r>
              <a:rPr lang="en-GB" sz="2000" b="1" dirty="0">
                <a:latin typeface="+mn-lt"/>
              </a:rPr>
              <a:t>Pycharm</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File&gt;Settings&gt;Project&gt;Project Interpreter</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a:rPr>
              <a:t>Select </a:t>
            </a:r>
            <a:r>
              <a:rPr lang="en-GB" b="1" dirty="0">
                <a:latin typeface="+mn-lt"/>
                <a:ea typeface="Times New Roman" panose="02020603050405020304" pitchFamily="18" charset="0"/>
                <a:cs typeface="Times New Roman"/>
              </a:rPr>
              <a: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Search 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Select Install pytest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26</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788859" y="3104257"/>
            <a:ext cx="5721109" cy="738664"/>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c:\labs\projects\ProjectA&gt;  python –m </a:t>
            </a:r>
            <a:r>
              <a:rPr lang="en-GB" sz="1400" dirty="0" err="1">
                <a:solidFill>
                  <a:schemeClr val="bg1"/>
                </a:solidFill>
              </a:rPr>
              <a:t>venv</a:t>
            </a:r>
            <a:r>
              <a:rPr lang="en-GB" sz="1400" dirty="0">
                <a:solidFill>
                  <a:schemeClr val="bg1"/>
                </a:solidFill>
              </a:rPr>
              <a:t>  </a:t>
            </a:r>
            <a:r>
              <a:rPr lang="en-GB" sz="1400" dirty="0" err="1">
                <a:solidFill>
                  <a:schemeClr val="bg1"/>
                </a:solidFill>
              </a:rPr>
              <a:t>venv</a:t>
            </a:r>
            <a:endParaRPr lang="en-GB" sz="1400" dirty="0">
              <a:solidFill>
                <a:schemeClr val="bg1"/>
              </a:solidFill>
            </a:endParaRPr>
          </a:p>
          <a:p>
            <a:r>
              <a:rPr lang="en-GB" sz="1400" dirty="0">
                <a:solidFill>
                  <a:schemeClr val="bg1"/>
                </a:solidFill>
              </a:rPr>
              <a:t>c:\ labs\projects\</a:t>
            </a:r>
            <a:r>
              <a:rPr lang="en-GB" sz="1400" dirty="0" err="1">
                <a:solidFill>
                  <a:schemeClr val="bg1"/>
                </a:solidFill>
              </a:rPr>
              <a:t>ProjectA</a:t>
            </a:r>
            <a:r>
              <a:rPr lang="en-GB" sz="1400" dirty="0">
                <a:solidFill>
                  <a:schemeClr val="bg1"/>
                </a:solidFill>
              </a:rPr>
              <a:t>&gt;  .\</a:t>
            </a:r>
            <a:r>
              <a:rPr lang="en-GB" sz="1400" dirty="0" err="1">
                <a:solidFill>
                  <a:schemeClr val="bg1"/>
                </a:solidFill>
              </a:rPr>
              <a:t>venv</a:t>
            </a:r>
            <a:r>
              <a:rPr lang="en-GB" sz="1400" dirty="0">
                <a:solidFill>
                  <a:schemeClr val="bg1"/>
                </a:solidFill>
              </a:rPr>
              <a:t>\Scripts\activate </a:t>
            </a:r>
          </a:p>
          <a:p>
            <a:r>
              <a:rPr lang="en-GB" sz="1400" dirty="0">
                <a:solidFill>
                  <a:schemeClr val="bg1"/>
                </a:solidFill>
              </a:rPr>
              <a:t>(venv) c:\...\ProjectA&gt; python –m pip install pytest</a:t>
            </a:r>
          </a:p>
        </p:txBody>
      </p:sp>
      <p:pic>
        <p:nvPicPr>
          <p:cNvPr id="10" name="Picture 9">
            <a:extLst>
              <a:ext uri="{FF2B5EF4-FFF2-40B4-BE49-F238E27FC236}">
                <a16:creationId xmlns:a16="http://schemas.microsoft.com/office/drawing/2014/main" id="{6A75301B-626C-ECDE-5679-4ECABBB32356}"/>
              </a:ext>
            </a:extLst>
          </p:cNvPr>
          <p:cNvPicPr>
            <a:picLocks noChangeAspect="1"/>
          </p:cNvPicPr>
          <p:nvPr/>
        </p:nvPicPr>
        <p:blipFill>
          <a:blip r:embed="rId3"/>
          <a:stretch>
            <a:fillRect/>
          </a:stretch>
        </p:blipFill>
        <p:spPr>
          <a:xfrm>
            <a:off x="6789550" y="2847703"/>
            <a:ext cx="5297051" cy="3843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091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Command line – reporting success</a:t>
            </a:r>
          </a:p>
          <a:p>
            <a:pPr marL="456565" lvl="1" indent="-227965"/>
            <a:r>
              <a:rPr lang="en-GB" dirty="0">
                <a:latin typeface="+mn-lt"/>
              </a:rPr>
              <a:t>Execute pytest in your project folder.</a:t>
            </a:r>
          </a:p>
          <a:p>
            <a:pPr marL="456565" lvl="1" indent="-227965"/>
            <a:r>
              <a:rPr lang="en-GB" dirty="0">
                <a:latin typeface="+mn-lt"/>
              </a:rPr>
              <a:t>Discover test scripts.</a:t>
            </a:r>
          </a:p>
          <a:p>
            <a:pPr marL="456565" lvl="1" indent="-227965"/>
            <a:r>
              <a:rPr lang="en-GB" dirty="0">
                <a:latin typeface="+mn-lt"/>
              </a:rPr>
              <a:t>Nicer output – dot (test passed), F (Failed), E (Exception).</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27</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835751" y="2783457"/>
            <a:ext cx="2634280" cy="307777"/>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(venv) C:\project&gt; pytest</a:t>
            </a:r>
          </a:p>
        </p:txBody>
      </p:sp>
      <p:pic>
        <p:nvPicPr>
          <p:cNvPr id="12" name="Picture 11">
            <a:extLst>
              <a:ext uri="{FF2B5EF4-FFF2-40B4-BE49-F238E27FC236}">
                <a16:creationId xmlns:a16="http://schemas.microsoft.com/office/drawing/2014/main" id="{13479694-D423-3BE1-0A1D-4091192A2634}"/>
              </a:ext>
            </a:extLst>
          </p:cNvPr>
          <p:cNvPicPr>
            <a:picLocks noChangeAspect="1"/>
          </p:cNvPicPr>
          <p:nvPr/>
        </p:nvPicPr>
        <p:blipFill>
          <a:blip r:embed="rId3"/>
          <a:stretch>
            <a:fillRect/>
          </a:stretch>
        </p:blipFill>
        <p:spPr>
          <a:xfrm>
            <a:off x="835751" y="3205831"/>
            <a:ext cx="8232518" cy="3485841"/>
          </a:xfrm>
          <a:prstGeom prst="rect">
            <a:avLst/>
          </a:prstGeom>
        </p:spPr>
      </p:pic>
    </p:spTree>
    <p:extLst>
      <p:ext uri="{BB962C8B-B14F-4D97-AF65-F5344CB8AC3E}">
        <p14:creationId xmlns:p14="http://schemas.microsoft.com/office/powerpoint/2010/main" val="339200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Reporting failures</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28</a:t>
            </a:fld>
            <a:endParaRPr lang="en-GB" dirty="0"/>
          </a:p>
        </p:txBody>
      </p:sp>
      <p:pic>
        <p:nvPicPr>
          <p:cNvPr id="6" name="Picture 5">
            <a:extLst>
              <a:ext uri="{FF2B5EF4-FFF2-40B4-BE49-F238E27FC236}">
                <a16:creationId xmlns:a16="http://schemas.microsoft.com/office/drawing/2014/main" id="{E465AB73-1F38-BBE5-9C12-F689356463B8}"/>
              </a:ext>
            </a:extLst>
          </p:cNvPr>
          <p:cNvPicPr>
            <a:picLocks noChangeAspect="1"/>
          </p:cNvPicPr>
          <p:nvPr/>
        </p:nvPicPr>
        <p:blipFill>
          <a:blip r:embed="rId3"/>
          <a:stretch>
            <a:fillRect/>
          </a:stretch>
        </p:blipFill>
        <p:spPr>
          <a:xfrm>
            <a:off x="3395056" y="1240838"/>
            <a:ext cx="8420707" cy="5499100"/>
          </a:xfrm>
          <a:prstGeom prst="rect">
            <a:avLst/>
          </a:prstGeom>
        </p:spPr>
      </p:pic>
    </p:spTree>
    <p:extLst>
      <p:ext uri="{BB962C8B-B14F-4D97-AF65-F5344CB8AC3E}">
        <p14:creationId xmlns:p14="http://schemas.microsoft.com/office/powerpoint/2010/main" val="322075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SUCCESS</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err="1">
                <a:latin typeface="+mn-lt"/>
                <a:cs typeface="Times New Roman"/>
              </a:rPr>
              <a:t>Pytest</a:t>
            </a:r>
            <a:r>
              <a:rPr lang="en-GB" dirty="0">
                <a:latin typeface="+mn-lt"/>
                <a:cs typeface="Times New Roman"/>
              </a:rPr>
              <a:t> executes your test code</a:t>
            </a:r>
            <a:endParaRPr lang="en-GB" b="1" dirty="0">
              <a:latin typeface="+mn-lt"/>
              <a:cs typeface="Times New Roman"/>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29</a:t>
            </a:fld>
            <a:endParaRPr lang="en-GB" dirty="0"/>
          </a:p>
        </p:txBody>
      </p:sp>
      <p:pic>
        <p:nvPicPr>
          <p:cNvPr id="6" name="Picture 5">
            <a:extLst>
              <a:ext uri="{FF2B5EF4-FFF2-40B4-BE49-F238E27FC236}">
                <a16:creationId xmlns:a16="http://schemas.microsoft.com/office/drawing/2014/main" id="{B7AA0BD9-F78B-F839-16E4-59DF8173B5A9}"/>
              </a:ext>
            </a:extLst>
          </p:cNvPr>
          <p:cNvPicPr>
            <a:picLocks noChangeAspect="1"/>
          </p:cNvPicPr>
          <p:nvPr/>
        </p:nvPicPr>
        <p:blipFill>
          <a:blip r:embed="rId3"/>
          <a:stretch>
            <a:fillRect/>
          </a:stretch>
        </p:blipFill>
        <p:spPr>
          <a:xfrm>
            <a:off x="5865452" y="1239428"/>
            <a:ext cx="6176452" cy="54522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14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436DA09-1AEF-4909-9A41-C834A25E6CE0}"/>
              </a:ext>
            </a:extLst>
          </p:cNvPr>
          <p:cNvSpPr>
            <a:spLocks noGrp="1"/>
          </p:cNvSpPr>
          <p:nvPr>
            <p:ph type="body" sz="quarter" idx="12"/>
          </p:nvPr>
        </p:nvSpPr>
        <p:spPr>
          <a:xfrm>
            <a:off x="983511" y="378746"/>
            <a:ext cx="10595714" cy="520263"/>
          </a:xfrm>
        </p:spPr>
        <p:txBody>
          <a:bodyPr/>
          <a:lstStyle/>
          <a:p>
            <a:r>
              <a:rPr lang="en-GB" dirty="0"/>
              <a:t>What is Software Testing?</a:t>
            </a:r>
          </a:p>
        </p:txBody>
      </p:sp>
      <p:sp>
        <p:nvSpPr>
          <p:cNvPr id="3" name="Content Placeholder 2"/>
          <p:cNvSpPr>
            <a:spLocks noGrp="1"/>
          </p:cNvSpPr>
          <p:nvPr>
            <p:ph type="body" sz="quarter" idx="11"/>
          </p:nvPr>
        </p:nvSpPr>
        <p:spPr/>
        <p:txBody>
          <a:bodyPr>
            <a:normAutofit/>
          </a:bodyPr>
          <a:lstStyle/>
          <a:p>
            <a:pPr marL="228600" fontAlgn="base"/>
            <a:r>
              <a:rPr lang="en-GB" sz="1800" b="1"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r>
              <a:rPr lang="en-GB" sz="1800"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endParaRPr lang="en-GB" sz="1800" dirty="0">
              <a:effectLst/>
              <a:latin typeface="Times New Roman" panose="02020603050405020304" pitchFamily="18" charset="0"/>
              <a:ea typeface="Times New Roman" panose="02020603050405020304" pitchFamily="18" charset="0"/>
            </a:endParaRPr>
          </a:p>
          <a:p>
            <a:pPr marL="228600" indent="-228600" fontAlgn="base"/>
            <a:r>
              <a:rPr lang="en-GB" sz="2000" b="1" dirty="0">
                <a:latin typeface="+mn-lt"/>
                <a:ea typeface="Times New Roman" panose="02020603050405020304" pitchFamily="18" charset="0"/>
                <a:cs typeface="Segoe UI"/>
              </a:rPr>
              <a:t>C</a:t>
            </a:r>
            <a:r>
              <a:rPr lang="en-GB" sz="2000" b="1" dirty="0">
                <a:effectLst/>
                <a:latin typeface="+mn-lt"/>
                <a:ea typeface="Times New Roman" panose="02020603050405020304" pitchFamily="18" charset="0"/>
                <a:cs typeface="Segoe UI"/>
              </a:rPr>
              <a:t>hecks whether the Application meets the expected  requirements</a:t>
            </a:r>
          </a:p>
          <a:p>
            <a:pPr marL="457200" lvl="1" indent="-228600" fontAlgn="base">
              <a:buFont typeface="Arial" panose="020B0604020202020204" pitchFamily="34" charset="0"/>
              <a:buChar char="•"/>
            </a:pPr>
            <a:r>
              <a:rPr lang="en-GB" dirty="0">
                <a:latin typeface="+mn-lt"/>
              </a:rPr>
              <a:t>Check for </a:t>
            </a:r>
            <a:r>
              <a:rPr lang="en-GB" b="1" dirty="0">
                <a:latin typeface="+mn-lt"/>
              </a:rPr>
              <a:t>Functional </a:t>
            </a:r>
            <a:r>
              <a:rPr lang="en-GB" dirty="0">
                <a:latin typeface="+mn-lt"/>
              </a:rPr>
              <a:t>requirements (When I click this button, an email is sent).</a:t>
            </a:r>
          </a:p>
          <a:p>
            <a:pPr marL="457200" lvl="1" indent="-228600" fontAlgn="base">
              <a:buFont typeface="Arial" panose="020B0604020202020204" pitchFamily="34" charset="0"/>
              <a:buChar char="•"/>
            </a:pPr>
            <a:r>
              <a:rPr lang="en-GB" dirty="0">
                <a:latin typeface="+mn-lt"/>
              </a:rPr>
              <a:t>Check for </a:t>
            </a:r>
            <a:r>
              <a:rPr lang="en-GB" b="1" dirty="0">
                <a:latin typeface="+mn-lt"/>
              </a:rPr>
              <a:t>Non-Functional </a:t>
            </a:r>
            <a:r>
              <a:rPr lang="en-GB" dirty="0">
                <a:latin typeface="+mn-lt"/>
              </a:rPr>
              <a:t>requirements (email is sent within 1 seconds and in a secure way).</a:t>
            </a:r>
          </a:p>
          <a:p>
            <a:pPr marL="457200" lvl="1" indent="-228600"/>
            <a:endParaRPr lang="en-GB" dirty="0">
              <a:solidFill>
                <a:srgbClr val="004050"/>
              </a:solidFill>
              <a:latin typeface="Montserrat"/>
              <a:ea typeface="Calibri" panose="020F0502020204030204" pitchFamily="34" charset="0"/>
              <a:cs typeface="Segoe UI" panose="020B0502040204020203" pitchFamily="34" charset="0"/>
            </a:endParaRPr>
          </a:p>
          <a:p>
            <a:pPr marL="228600" indent="-228600">
              <a:spcAft>
                <a:spcPts val="650"/>
              </a:spcAft>
            </a:pPr>
            <a:r>
              <a:rPr lang="en-GB" sz="2000" b="1" dirty="0">
                <a:solidFill>
                  <a:srgbClr val="004050"/>
                </a:solidFill>
                <a:latin typeface="Montserrat"/>
                <a:ea typeface="Calibri"/>
                <a:cs typeface="Segoe UI"/>
              </a:rPr>
              <a:t>Program code and logic is error free</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Logical errors.</a:t>
            </a:r>
            <a:endParaRPr lang="en-US" dirty="0">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Arithmetic calculations…</a:t>
            </a:r>
            <a:br>
              <a:rPr lang="en-GB" dirty="0">
                <a:latin typeface="Arial"/>
                <a:ea typeface="Calibri" panose="020F0502020204030204" pitchFamily="34" charset="0"/>
                <a:cs typeface="Arial"/>
              </a:rPr>
            </a:br>
            <a:endParaRPr lang="en-GB" dirty="0">
              <a:solidFill>
                <a:srgbClr val="004050"/>
              </a:solidFill>
              <a:latin typeface="Arial"/>
              <a:ea typeface="Calibri" panose="020F0502020204030204" pitchFamily="34" charset="0"/>
              <a:cs typeface="Arial"/>
            </a:endParaRPr>
          </a:p>
          <a:p>
            <a:pPr marL="228600" indent="-228600">
              <a:spcAft>
                <a:spcPts val="650"/>
              </a:spcAft>
            </a:pPr>
            <a:r>
              <a:rPr lang="en-GB" sz="2000" b="1" dirty="0">
                <a:solidFill>
                  <a:srgbClr val="004050"/>
                </a:solidFill>
                <a:latin typeface="Montserrat"/>
                <a:ea typeface="Calibri"/>
                <a:cs typeface="Segoe UI"/>
              </a:rPr>
              <a:t>Application errors</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Different modules work well together.</a:t>
            </a:r>
            <a:endParaRPr lang="en-US" dirty="0">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System as a whole works.</a:t>
            </a:r>
            <a:endParaRPr lang="en-US" dirty="0">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Works on the client system.</a:t>
            </a:r>
            <a:endParaRPr lang="en-GB" dirty="0">
              <a:latin typeface="Montserrat"/>
              <a:ea typeface="Calibri"/>
            </a:endParaRPr>
          </a:p>
        </p:txBody>
      </p:sp>
      <p:sp>
        <p:nvSpPr>
          <p:cNvPr id="2" name="Slide Number Placeholder 1">
            <a:extLst>
              <a:ext uri="{FF2B5EF4-FFF2-40B4-BE49-F238E27FC236}">
                <a16:creationId xmlns:a16="http://schemas.microsoft.com/office/drawing/2014/main" id="{77B26AFD-C08F-B899-34CC-F3BC7DF59477}"/>
              </a:ext>
            </a:extLst>
          </p:cNvPr>
          <p:cNvSpPr>
            <a:spLocks noGrp="1"/>
          </p:cNvSpPr>
          <p:nvPr>
            <p:ph type="sldNum" sz="quarter" idx="4"/>
          </p:nvPr>
        </p:nvSpPr>
        <p:spPr/>
        <p:txBody>
          <a:body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3031758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FAILURE</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Pytest executes your test code.</a:t>
            </a:r>
          </a:p>
          <a:p>
            <a:pPr marL="457200" lvl="1" indent="-228600" fontAlgn="base">
              <a:tabLst>
                <a:tab pos="457200" algn="l"/>
              </a:tabLst>
            </a:pPr>
            <a:r>
              <a:rPr lang="en-GB" dirty="0">
                <a:latin typeface="+mn-lt"/>
                <a:cs typeface="Times New Roman" panose="02020603050405020304" pitchFamily="18" charset="0"/>
              </a:rPr>
              <a:t>Detailed test report in console.</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30</a:t>
            </a:fld>
            <a:endParaRPr lang="en-GB" dirty="0"/>
          </a:p>
        </p:txBody>
      </p:sp>
      <p:pic>
        <p:nvPicPr>
          <p:cNvPr id="7" name="Picture 6">
            <a:extLst>
              <a:ext uri="{FF2B5EF4-FFF2-40B4-BE49-F238E27FC236}">
                <a16:creationId xmlns:a16="http://schemas.microsoft.com/office/drawing/2014/main" id="{EA328882-989C-DAFC-668F-FE9DA73864E2}"/>
              </a:ext>
            </a:extLst>
          </p:cNvPr>
          <p:cNvPicPr>
            <a:picLocks noChangeAspect="1"/>
          </p:cNvPicPr>
          <p:nvPr/>
        </p:nvPicPr>
        <p:blipFill>
          <a:blip r:embed="rId3"/>
          <a:stretch>
            <a:fillRect/>
          </a:stretch>
        </p:blipFill>
        <p:spPr>
          <a:xfrm>
            <a:off x="5862606" y="1241467"/>
            <a:ext cx="6179298" cy="54502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065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94FC5728-1B71-439C-9BC3-4EE90DE76458}"/>
              </a:ext>
            </a:extLst>
          </p:cNvPr>
          <p:cNvSpPr>
            <a:spLocks noGrp="1"/>
          </p:cNvSpPr>
          <p:nvPr>
            <p:ph type="sldNum" sz="quarter" idx="4"/>
          </p:nvPr>
        </p:nvSpPr>
        <p:spPr/>
        <p:txBody>
          <a:bodyPr/>
          <a:lstStyle/>
          <a:p>
            <a:pPr>
              <a:spcAft>
                <a:spcPts val="600"/>
              </a:spcAft>
            </a:pPr>
            <a:fld id="{EF892D59-8F09-EF4B-AD6D-DA609442F868}" type="slidenum">
              <a:rPr lang="en-GB" smtClean="0"/>
              <a:pPr>
                <a:spcAft>
                  <a:spcPts val="600"/>
                </a:spcAft>
              </a:pPr>
              <a:t>31</a:t>
            </a:fld>
            <a:endParaRPr lang="en-GB" dirty="0"/>
          </a:p>
        </p:txBody>
      </p:sp>
      <p:sp>
        <p:nvSpPr>
          <p:cNvPr id="2" name="Text Placeholder 1"/>
          <p:cNvSpPr>
            <a:spLocks noGrp="1"/>
          </p:cNvSpPr>
          <p:nvPr>
            <p:ph type="body" sz="quarter" idx="15"/>
          </p:nvPr>
        </p:nvSpPr>
        <p:spPr>
          <a:xfrm>
            <a:off x="4978141" y="469334"/>
            <a:ext cx="6829074" cy="5919331"/>
          </a:xfrm>
        </p:spPr>
        <p:txBody>
          <a:bodyPr anchor="t">
            <a:normAutofit/>
          </a:bodyPr>
          <a:lstStyle/>
          <a:p>
            <a:pPr>
              <a:spcBef>
                <a:spcPts val="600"/>
              </a:spcBef>
              <a:spcAft>
                <a:spcPts val="600"/>
              </a:spcAft>
              <a:buSzPct val="114999"/>
            </a:pPr>
            <a:r>
              <a:rPr lang="en-GB" sz="1900" b="1" dirty="0">
                <a:latin typeface="Montserrat"/>
                <a:cs typeface="Arial"/>
              </a:rPr>
              <a:t>Software testing is important!</a:t>
            </a:r>
          </a:p>
          <a:p>
            <a:pPr marL="457200" lvl="1" indent="-228600">
              <a:spcBef>
                <a:spcPts val="600"/>
              </a:spcBef>
              <a:spcAft>
                <a:spcPts val="600"/>
              </a:spcAft>
            </a:pPr>
            <a:r>
              <a:rPr lang="en-GB" sz="1900" dirty="0">
                <a:latin typeface="Montserrat"/>
                <a:cs typeface="Arial"/>
              </a:rPr>
              <a:t>Bugs are expensive to fix in production.</a:t>
            </a:r>
          </a:p>
          <a:p>
            <a:pPr marL="457200" lvl="1" indent="-228600">
              <a:spcBef>
                <a:spcPts val="600"/>
              </a:spcBef>
              <a:spcAft>
                <a:spcPts val="600"/>
              </a:spcAft>
            </a:pPr>
            <a:r>
              <a:rPr lang="en-GB" sz="1900" dirty="0">
                <a:latin typeface="Montserrat"/>
                <a:cs typeface="Arial"/>
              </a:rPr>
              <a:t>Could save reputation and lives.</a:t>
            </a:r>
          </a:p>
          <a:p>
            <a:pPr marL="457200" lvl="1" indent="-228600">
              <a:spcBef>
                <a:spcPts val="600"/>
              </a:spcBef>
              <a:spcAft>
                <a:spcPts val="600"/>
              </a:spcAft>
            </a:pPr>
            <a:r>
              <a:rPr lang="en-GB" sz="1900" dirty="0">
                <a:latin typeface="Montserrat"/>
                <a:cs typeface="Arial"/>
              </a:rPr>
              <a:t>Could improve performance and security.</a:t>
            </a:r>
          </a:p>
          <a:p>
            <a:pPr>
              <a:spcBef>
                <a:spcPts val="600"/>
              </a:spcBef>
              <a:spcAft>
                <a:spcPts val="600"/>
              </a:spcAft>
              <a:buSzPct val="114999"/>
            </a:pPr>
            <a:r>
              <a:rPr lang="en-GB" sz="1900" b="1" dirty="0">
                <a:latin typeface="Montserrat"/>
                <a:cs typeface="Arial"/>
              </a:rPr>
              <a:t>Tests can be manual or automated</a:t>
            </a:r>
          </a:p>
          <a:p>
            <a:pPr marL="457200" indent="-228600">
              <a:spcBef>
                <a:spcPts val="600"/>
              </a:spcBef>
              <a:spcAft>
                <a:spcPts val="600"/>
              </a:spcAft>
              <a:buSzPct val="114999"/>
              <a:buFont typeface="Arial,Sans-Serif"/>
              <a:buChar char="•"/>
            </a:pPr>
            <a:r>
              <a:rPr lang="en-GB" sz="1900" dirty="0">
                <a:latin typeface="Montserrat"/>
                <a:cs typeface="Arial"/>
              </a:rPr>
              <a:t>Automated is better.</a:t>
            </a:r>
            <a:endParaRPr lang="en-US" sz="1900" dirty="0">
              <a:latin typeface="Montserrat"/>
              <a:cs typeface="Arial"/>
            </a:endParaRPr>
          </a:p>
          <a:p>
            <a:pPr>
              <a:spcBef>
                <a:spcPts val="600"/>
              </a:spcBef>
              <a:spcAft>
                <a:spcPts val="600"/>
              </a:spcAft>
            </a:pPr>
            <a:r>
              <a:rPr lang="en-GB" sz="1900" b="1" dirty="0">
                <a:latin typeface="Montserrat"/>
                <a:cs typeface="Arial"/>
              </a:rPr>
              <a:t>Document your code</a:t>
            </a:r>
            <a:endParaRPr lang="en-US" sz="1900" dirty="0">
              <a:latin typeface="Montserrat"/>
            </a:endParaRPr>
          </a:p>
          <a:p>
            <a:pPr marL="457200" indent="-228600">
              <a:spcBef>
                <a:spcPts val="600"/>
              </a:spcBef>
              <a:spcAft>
                <a:spcPts val="600"/>
              </a:spcAft>
              <a:buSzPct val="114999"/>
              <a:buFont typeface="Arial,Sans-Serif"/>
              <a:buChar char="•"/>
            </a:pPr>
            <a:r>
              <a:rPr lang="en-GB" sz="1900" dirty="0">
                <a:latin typeface="Montserrat"/>
                <a:cs typeface="Arial"/>
              </a:rPr>
              <a:t>Use </a:t>
            </a:r>
            <a:r>
              <a:rPr lang="en-GB" sz="1900" dirty="0" err="1">
                <a:latin typeface="Montserrat"/>
                <a:cs typeface="Arial"/>
              </a:rPr>
              <a:t>DocStrings</a:t>
            </a:r>
            <a:r>
              <a:rPr lang="en-GB" sz="1900" dirty="0">
                <a:latin typeface="Montserrat"/>
                <a:cs typeface="Arial"/>
              </a:rPr>
              <a:t> and </a:t>
            </a:r>
            <a:r>
              <a:rPr lang="en-GB" sz="1900" dirty="0" err="1">
                <a:latin typeface="Montserrat"/>
                <a:cs typeface="Arial"/>
              </a:rPr>
              <a:t>Doctest</a:t>
            </a:r>
            <a:r>
              <a:rPr lang="en-GB" sz="1900" dirty="0">
                <a:latin typeface="Montserrat"/>
                <a:cs typeface="Arial"/>
              </a:rPr>
              <a:t> module.</a:t>
            </a:r>
          </a:p>
          <a:p>
            <a:pPr>
              <a:spcBef>
                <a:spcPts val="600"/>
              </a:spcBef>
              <a:spcAft>
                <a:spcPts val="600"/>
              </a:spcAft>
              <a:buSzPct val="114999"/>
            </a:pPr>
            <a:r>
              <a:rPr lang="en-GB" sz="1900" b="1" dirty="0">
                <a:latin typeface="Montserrat"/>
                <a:cs typeface="Arial"/>
              </a:rPr>
              <a:t>Useful Testing Frameworks</a:t>
            </a:r>
          </a:p>
          <a:p>
            <a:pPr marL="457200" indent="-228600">
              <a:spcBef>
                <a:spcPts val="600"/>
              </a:spcBef>
              <a:spcAft>
                <a:spcPts val="600"/>
              </a:spcAft>
              <a:buChar char="•"/>
            </a:pPr>
            <a:r>
              <a:rPr lang="en-GB" sz="1900" dirty="0">
                <a:latin typeface="Montserrat"/>
                <a:cs typeface="Arial"/>
              </a:rPr>
              <a:t>Write test cases.</a:t>
            </a:r>
          </a:p>
          <a:p>
            <a:pPr marL="457200" indent="-228600">
              <a:spcBef>
                <a:spcPts val="600"/>
              </a:spcBef>
              <a:spcAft>
                <a:spcPts val="600"/>
              </a:spcAft>
              <a:buSzPct val="114999"/>
              <a:buChar char="•"/>
            </a:pPr>
            <a:r>
              <a:rPr lang="en-GB" sz="1900" dirty="0">
                <a:latin typeface="Montserrat"/>
                <a:cs typeface="Arial"/>
              </a:rPr>
              <a:t>Create test runners.</a:t>
            </a:r>
          </a:p>
          <a:p>
            <a:pPr marL="457200" indent="-228600">
              <a:spcBef>
                <a:spcPts val="600"/>
              </a:spcBef>
              <a:spcAft>
                <a:spcPts val="600"/>
              </a:spcAft>
              <a:buChar char="•"/>
            </a:pPr>
            <a:r>
              <a:rPr lang="en-GB" sz="1900" dirty="0" err="1">
                <a:latin typeface="Montserrat"/>
                <a:cs typeface="Arial"/>
              </a:rPr>
              <a:t>Unittest</a:t>
            </a:r>
            <a:r>
              <a:rPr lang="en-GB" sz="1900" dirty="0">
                <a:latin typeface="Montserrat"/>
                <a:cs typeface="Arial"/>
              </a:rPr>
              <a:t> and </a:t>
            </a:r>
            <a:r>
              <a:rPr lang="en-GB" sz="1900" dirty="0" err="1">
                <a:latin typeface="Montserrat"/>
                <a:cs typeface="Arial"/>
              </a:rPr>
              <a:t>pytest</a:t>
            </a:r>
            <a:r>
              <a:rPr lang="en-GB" sz="1900" dirty="0">
                <a:latin typeface="Montserrat"/>
                <a:cs typeface="Arial"/>
              </a:rPr>
              <a:t> are popular.</a:t>
            </a:r>
          </a:p>
          <a:p>
            <a:pPr>
              <a:spcBef>
                <a:spcPts val="600"/>
              </a:spcBef>
              <a:spcAft>
                <a:spcPts val="600"/>
              </a:spcAft>
              <a:buSzPct val="114999"/>
            </a:pPr>
            <a:r>
              <a:rPr lang="en-GB" sz="2200" b="1" dirty="0">
                <a:latin typeface="Montserrat"/>
                <a:cs typeface="Arial"/>
              </a:rPr>
              <a:t>Software testing is important!</a:t>
            </a:r>
            <a:endParaRPr lang="en-GB" sz="1900" dirty="0">
              <a:latin typeface="Montserrat"/>
              <a:cs typeface="Arial"/>
            </a:endParaRPr>
          </a:p>
          <a:p>
            <a:pPr marL="457200" indent="-228600">
              <a:buSzPct val="114999"/>
              <a:buFont typeface="Arial,Sans-Serif"/>
              <a:buChar char="•"/>
            </a:pPr>
            <a:endParaRPr lang="en-GB" dirty="0">
              <a:latin typeface="Arial"/>
              <a:cs typeface="Arial"/>
            </a:endParaRPr>
          </a:p>
          <a:p>
            <a:pPr marL="0" lvl="1" indent="0">
              <a:buNone/>
            </a:pPr>
            <a:endParaRPr lang="en-GB" dirty="0">
              <a:latin typeface="Arial"/>
              <a:cs typeface="Arial"/>
            </a:endParaRPr>
          </a:p>
          <a:p>
            <a:pPr marL="0" lvl="1" indent="0">
              <a:buNone/>
            </a:pPr>
            <a:endParaRPr lang="en-GB" dirty="0">
              <a:latin typeface="Arial"/>
              <a:cs typeface="Arial"/>
            </a:endParaRPr>
          </a:p>
          <a:p>
            <a:pPr marL="342900" indent="-342900">
              <a:buSzPct val="114999"/>
              <a:buFont typeface="Arial,Sans-Serif"/>
              <a:buChar char="•"/>
            </a:pPr>
            <a:endParaRPr lang="en-GB" b="1" dirty="0">
              <a:latin typeface="Arial"/>
              <a:cs typeface="Arial"/>
            </a:endParaRPr>
          </a:p>
          <a:p>
            <a:pPr>
              <a:lnSpc>
                <a:spcPct val="90000"/>
              </a:lnSpc>
              <a:spcAft>
                <a:spcPts val="600"/>
              </a:spcAft>
            </a:pPr>
            <a:endParaRPr lang="en-GB" dirty="0">
              <a:cs typeface="Arial"/>
            </a:endParaRPr>
          </a:p>
        </p:txBody>
      </p:sp>
      <p:sp>
        <p:nvSpPr>
          <p:cNvPr id="3" name="Text Placeholder 2"/>
          <p:cNvSpPr>
            <a:spLocks noGrp="1"/>
          </p:cNvSpPr>
          <p:nvPr>
            <p:ph type="body" sz="quarter" idx="10"/>
          </p:nvPr>
        </p:nvSpPr>
        <p:spPr/>
        <p:txBody>
          <a:bodyPr anchor="t">
            <a:normAutofit/>
          </a:bodyPr>
          <a:lstStyle/>
          <a:p>
            <a:r>
              <a:rPr lang="en-GB" dirty="0">
                <a:solidFill>
                  <a:schemeClr val="bg1"/>
                </a:solidFill>
                <a:latin typeface="Montserrat Black"/>
              </a:rPr>
              <a:t>SUMMARY</a:t>
            </a:r>
            <a:endParaRPr lang="en-US" dirty="0">
              <a:solidFill>
                <a:schemeClr val="bg1"/>
              </a:solidFill>
            </a:endParaRPr>
          </a:p>
          <a:p>
            <a:pPr indent="457200" fontAlgn="base"/>
            <a:endParaRPr lang="en-GB" dirty="0">
              <a:effectLst/>
            </a:endParaRPr>
          </a:p>
          <a:p>
            <a:pPr fontAlgn="base"/>
            <a:endParaRPr lang="en-GB" dirty="0">
              <a:effectLst/>
            </a:endParaRPr>
          </a:p>
        </p:txBody>
      </p:sp>
    </p:spTree>
    <p:extLst>
      <p:ext uri="{BB962C8B-B14F-4D97-AF65-F5344CB8AC3E}">
        <p14:creationId xmlns:p14="http://schemas.microsoft.com/office/powerpoint/2010/main" val="332226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Managing test data - fixtures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Pytest</a:t>
            </a:r>
            <a:r>
              <a:rPr lang="en-GB" sz="2000" b="1" dirty="0">
                <a:latin typeface="+mn-lt"/>
              </a:rPr>
              <a:t> fixture</a:t>
            </a:r>
          </a:p>
          <a:p>
            <a:pPr marL="457200" lvl="1" indent="-228600" fontAlgn="base">
              <a:tabLst>
                <a:tab pos="457200" algn="l"/>
              </a:tabLst>
            </a:pPr>
            <a:r>
              <a:rPr lang="en-GB" dirty="0">
                <a:latin typeface="+mn-lt"/>
                <a:cs typeface="Times New Roman" panose="02020603050405020304" pitchFamily="18" charset="0"/>
              </a:rPr>
              <a:t>Special function decorated with </a:t>
            </a:r>
            <a:r>
              <a:rPr lang="en-GB" b="1" dirty="0">
                <a:latin typeface="+mn-lt"/>
                <a:cs typeface="Times New Roman" panose="02020603050405020304" pitchFamily="18" charset="0"/>
              </a:rPr>
              <a:t>@pytest.fixture.</a:t>
            </a:r>
          </a:p>
          <a:p>
            <a:pPr marL="457200" lvl="1" indent="-228600" fontAlgn="base">
              <a:tabLst>
                <a:tab pos="457200" algn="l"/>
              </a:tabLst>
            </a:pPr>
            <a:r>
              <a:rPr lang="en-GB" dirty="0">
                <a:latin typeface="+mn-lt"/>
                <a:cs typeface="Times New Roman" panose="02020603050405020304" pitchFamily="18" charset="0"/>
              </a:rPr>
              <a:t>Provides data or test double to the test function.</a:t>
            </a:r>
          </a:p>
          <a:p>
            <a:pPr marL="457200" lvl="1" indent="-228600" fontAlgn="base">
              <a:tabLst>
                <a:tab pos="457200" algn="l"/>
              </a:tabLst>
            </a:pPr>
            <a:r>
              <a:rPr lang="en-GB" dirty="0">
                <a:latin typeface="+mn-lt"/>
                <a:cs typeface="Times New Roman" panose="02020603050405020304" pitchFamily="18" charset="0"/>
              </a:rPr>
              <a:t>Test function accepts fixture as a parameter.</a:t>
            </a:r>
          </a:p>
          <a:p>
            <a:pPr marL="457200" lvl="1" indent="-228600" fontAlgn="base">
              <a:tabLst>
                <a:tab pos="457200" algn="l"/>
              </a:tabLst>
            </a:pPr>
            <a:r>
              <a:rPr lang="en-GB" dirty="0">
                <a:latin typeface="+mn-lt"/>
                <a:cs typeface="Times New Roman" panose="02020603050405020304" pitchFamily="18" charset="0"/>
              </a:rPr>
              <a:t>Can simplify multiple tests that use same data.</a:t>
            </a:r>
          </a:p>
          <a:p>
            <a:pPr marL="457200" lvl="1" indent="-228600" fontAlgn="base">
              <a:tabLst>
                <a:tab pos="457200" algn="l"/>
              </a:tabLst>
            </a:pPr>
            <a:r>
              <a:rPr lang="en-GB" dirty="0">
                <a:latin typeface="+mn-lt"/>
                <a:cs typeface="Times New Roman" panose="02020603050405020304" pitchFamily="18" charset="0"/>
              </a:rPr>
              <a:t>Can be centralised in a module called conftest.py</a:t>
            </a:r>
            <a:endParaRPr lang="en-GB" dirty="0">
              <a:latin typeface="+mn-lt"/>
            </a:endParaRPr>
          </a:p>
          <a:p>
            <a:pPr marL="457200" indent="-228600"/>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32</a:t>
            </a:fld>
            <a:endParaRPr lang="en-GB" dirty="0"/>
          </a:p>
        </p:txBody>
      </p:sp>
      <p:sp>
        <p:nvSpPr>
          <p:cNvPr id="3" name="Rectangle 1">
            <a:extLst>
              <a:ext uri="{FF2B5EF4-FFF2-40B4-BE49-F238E27FC236}">
                <a16:creationId xmlns:a16="http://schemas.microsoft.com/office/drawing/2014/main" id="{E5A7F3E4-C621-DCD6-891A-70B52358A06E}"/>
              </a:ext>
            </a:extLst>
          </p:cNvPr>
          <p:cNvSpPr>
            <a:spLocks noChangeArrowheads="1"/>
          </p:cNvSpPr>
          <p:nvPr/>
        </p:nvSpPr>
        <p:spPr bwMode="auto">
          <a:xfrm>
            <a:off x="841176" y="3466595"/>
            <a:ext cx="4953000" cy="289310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9E880D"/>
                </a:solidFill>
                <a:effectLst/>
                <a:latin typeface="Courier New"/>
                <a:cs typeface="Courier New"/>
              </a:rPr>
              <a:t>@pytest.fixture</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2000" b="0" i="0" u="none" strike="noStrike" cap="none" normalizeH="0" baseline="0">
              <a:ln>
                <a:noFill/>
              </a:ln>
              <a:effectLst/>
              <a:latin typeface="Courier New"/>
              <a:cs typeface="Courier New"/>
            </a:endParaRPr>
          </a:p>
        </p:txBody>
      </p:sp>
      <p:pic>
        <p:nvPicPr>
          <p:cNvPr id="13" name="Picture 12">
            <a:extLst>
              <a:ext uri="{FF2B5EF4-FFF2-40B4-BE49-F238E27FC236}">
                <a16:creationId xmlns:a16="http://schemas.microsoft.com/office/drawing/2014/main" id="{AB206BB1-2ED9-0E68-E003-F065562950A7}"/>
              </a:ext>
            </a:extLst>
          </p:cNvPr>
          <p:cNvPicPr>
            <a:picLocks noChangeAspect="1"/>
          </p:cNvPicPr>
          <p:nvPr/>
        </p:nvPicPr>
        <p:blipFill>
          <a:blip r:embed="rId3"/>
          <a:stretch>
            <a:fillRect/>
          </a:stretch>
        </p:blipFill>
        <p:spPr>
          <a:xfrm>
            <a:off x="6617329" y="1453923"/>
            <a:ext cx="5424575" cy="5237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32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sz="3400" dirty="0"/>
              <a:t>Managing multiple test data - parametrized</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Pytest</a:t>
            </a:r>
            <a:r>
              <a:rPr lang="en-GB" sz="2000" b="1" dirty="0">
                <a:latin typeface="+mn-lt"/>
              </a:rPr>
              <a:t> – combining tests</a:t>
            </a:r>
          </a:p>
          <a:p>
            <a:pPr marL="457200" lvl="1" indent="-228600" fontAlgn="base">
              <a:tabLst>
                <a:tab pos="457200" algn="l"/>
              </a:tabLst>
            </a:pPr>
            <a:r>
              <a:rPr lang="en-GB" dirty="0">
                <a:latin typeface="+mn-lt"/>
                <a:cs typeface="Times New Roman" panose="02020603050405020304" pitchFamily="18" charset="0"/>
              </a:rPr>
              <a:t>Solution to different inputs and outputs.</a:t>
            </a:r>
          </a:p>
          <a:p>
            <a:pPr marL="457200" lvl="1" indent="-228600" fontAlgn="base">
              <a:tabLst>
                <a:tab pos="457200" algn="l"/>
              </a:tabLst>
            </a:pPr>
            <a:r>
              <a:rPr lang="en-GB" dirty="0">
                <a:latin typeface="+mn-lt"/>
                <a:cs typeface="Times New Roman" panose="02020603050405020304" pitchFamily="18" charset="0"/>
              </a:rPr>
              <a:t>Generalises the code.</a:t>
            </a:r>
          </a:p>
          <a:p>
            <a:pPr marL="457200" lvl="1" indent="-228600" fontAlgn="base">
              <a:tabLst>
                <a:tab pos="457200" algn="l"/>
              </a:tabLst>
            </a:pPr>
            <a:r>
              <a:rPr lang="en-GB" dirty="0">
                <a:latin typeface="+mn-lt"/>
                <a:cs typeface="Times New Roman" panose="02020603050405020304" pitchFamily="18" charset="0"/>
              </a:rPr>
              <a:t>Scales better.</a:t>
            </a:r>
          </a:p>
          <a:p>
            <a:pPr marL="457200" lvl="1" indent="-228600" fontAlgn="base">
              <a:tabLst>
                <a:tab pos="457200" algn="l"/>
              </a:tabLst>
            </a:pPr>
            <a:r>
              <a:rPr lang="en-GB" dirty="0">
                <a:latin typeface="+mn-lt"/>
                <a:cs typeface="Times New Roman" panose="02020603050405020304" pitchFamily="18" charset="0"/>
              </a:rPr>
              <a:t>Uses @pytest.mark.parametrize()</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33</a:t>
            </a:fld>
            <a:endParaRPr lang="en-GB" dirty="0"/>
          </a:p>
        </p:txBody>
      </p:sp>
      <p:sp>
        <p:nvSpPr>
          <p:cNvPr id="3" name="Rectangle 1">
            <a:extLst>
              <a:ext uri="{FF2B5EF4-FFF2-40B4-BE49-F238E27FC236}">
                <a16:creationId xmlns:a16="http://schemas.microsoft.com/office/drawing/2014/main" id="{CC80200C-1694-7C4C-D079-9AF79780F22B}"/>
              </a:ext>
            </a:extLst>
          </p:cNvPr>
          <p:cNvSpPr>
            <a:spLocks noChangeArrowheads="1"/>
          </p:cNvSpPr>
          <p:nvPr/>
        </p:nvSpPr>
        <p:spPr bwMode="auto">
          <a:xfrm>
            <a:off x="381593" y="3959554"/>
            <a:ext cx="6943643" cy="2677656"/>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pytest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dirty="0">
                <a:ln>
                  <a:noFill/>
                </a:ln>
                <a:solidFill>
                  <a:srgbClr val="080808"/>
                </a:solidFill>
                <a:effectLst/>
                <a:latin typeface="Courier New"/>
                <a:cs typeface="Courier New"/>
              </a:rPr>
              <a:t>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9E880D"/>
                </a:solidFill>
                <a:effectLst/>
                <a:latin typeface="Courier New"/>
                <a:cs typeface="Courier New"/>
              </a:rPr>
              <a:t>@pytest.mark.parametrize</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"add_1, add_2, </a:t>
            </a:r>
            <a:r>
              <a:rPr kumimoji="0" lang="en-US" altLang="en-US" sz="1400" b="0" i="0" u="none" strike="noStrike" cap="none" normalizeH="0" baseline="0" err="1">
                <a:ln>
                  <a:noFill/>
                </a:ln>
                <a:solidFill>
                  <a:srgbClr val="067D17"/>
                </a:solidFill>
                <a:effectLst/>
                <a:latin typeface="Courier New"/>
                <a:cs typeface="Courier New"/>
              </a:rPr>
              <a:t>add_result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 [</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9</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test_add_params</a:t>
            </a:r>
            <a:r>
              <a:rPr kumimoji="0" lang="en-US" altLang="en-US" sz="1400" b="0" i="0" u="none" strike="noStrike" cap="none" normalizeH="0" baseline="0" dirty="0">
                <a:ln>
                  <a:noFill/>
                </a:ln>
                <a:solidFill>
                  <a:srgbClr val="080808"/>
                </a:solidFill>
                <a:effectLst/>
                <a:latin typeface="Courier New"/>
                <a:cs typeface="Courier New"/>
              </a:rPr>
              <a:t>(add_1, add_2,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(add_1, add_2) ==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67D17"/>
                </a:solidFill>
                <a:effectLst/>
                <a:latin typeface="Courier New"/>
                <a:cs typeface="Courier New"/>
              </a:rPr>
              <a:t>f"Error</a:t>
            </a:r>
            <a:r>
              <a:rPr kumimoji="0" lang="en-US" altLang="en-US" sz="1400" b="0" i="0" u="none" strike="noStrike" cap="none" normalizeH="0" baseline="0" dirty="0">
                <a:ln>
                  <a:noFill/>
                </a:ln>
                <a:solidFill>
                  <a:srgbClr val="067D17"/>
                </a:solidFill>
                <a:effectLst/>
                <a:latin typeface="Courier New"/>
                <a:cs typeface="Courier New"/>
              </a:rPr>
              <a:t> should return </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endParaRPr lang="en-US" altLang="en-US" sz="1400" b="0" i="0" u="none" strike="noStrike" cap="none" normalizeH="0" baseline="0" dirty="0">
              <a:ln>
                <a:noFill/>
              </a:ln>
              <a:solidFill>
                <a:srgbClr val="067D17"/>
              </a:solidFill>
              <a:effectLst/>
              <a:latin typeface="Courier New"/>
              <a:cs typeface="Courier New"/>
            </a:endParaRPr>
          </a:p>
          <a:p>
            <a:pPr eaLnBrk="0" fontAlgn="base" hangingPunct="0">
              <a:spcBef>
                <a:spcPct val="0"/>
              </a:spcBef>
              <a:spcAft>
                <a:spcPct val="0"/>
              </a:spcAft>
            </a:pPr>
            <a:r>
              <a:rPr lang="en-US" altLang="en-US" sz="1400" dirty="0">
                <a:solidFill>
                  <a:srgbClr val="067D17"/>
                </a:solidFill>
                <a:latin typeface="Courier New"/>
                <a:cs typeface="Courier New"/>
              </a:rPr>
              <a:t>    return None</a:t>
            </a:r>
            <a:endParaRPr lang="en-US" altLang="en-US" sz="1400" b="0" i="0" u="none" strike="noStrike" cap="none" normalizeH="0" baseline="0">
              <a:ln>
                <a:noFill/>
              </a:ln>
              <a:effectLst/>
              <a:latin typeface="Courier New"/>
              <a:cs typeface="Courier New"/>
            </a:endParaRPr>
          </a:p>
        </p:txBody>
      </p:sp>
      <p:pic>
        <p:nvPicPr>
          <p:cNvPr id="8" name="Picture 7">
            <a:extLst>
              <a:ext uri="{FF2B5EF4-FFF2-40B4-BE49-F238E27FC236}">
                <a16:creationId xmlns:a16="http://schemas.microsoft.com/office/drawing/2014/main" id="{0A5FA4D7-5782-6C8C-6F7A-EBFCAD2A33ED}"/>
              </a:ext>
            </a:extLst>
          </p:cNvPr>
          <p:cNvPicPr>
            <a:picLocks noChangeAspect="1"/>
          </p:cNvPicPr>
          <p:nvPr/>
        </p:nvPicPr>
        <p:blipFill>
          <a:blip r:embed="rId3"/>
          <a:stretch>
            <a:fillRect/>
          </a:stretch>
        </p:blipFill>
        <p:spPr>
          <a:xfrm>
            <a:off x="7625558" y="2521543"/>
            <a:ext cx="4404056" cy="4170129"/>
          </a:xfrm>
          <a:prstGeom prst="rect">
            <a:avLst/>
          </a:prstGeom>
          <a:ln>
            <a:noFill/>
          </a:ln>
          <a:effectLst>
            <a:outerShdw blurRad="190500" algn="tl" rotWithShape="0">
              <a:srgbClr val="000000">
                <a:alpha val="70000"/>
              </a:srgbClr>
            </a:outerShdw>
          </a:effectLst>
        </p:spPr>
      </p:pic>
      <p:sp>
        <p:nvSpPr>
          <p:cNvPr id="9" name="Rectangle 1">
            <a:extLst>
              <a:ext uri="{FF2B5EF4-FFF2-40B4-BE49-F238E27FC236}">
                <a16:creationId xmlns:a16="http://schemas.microsoft.com/office/drawing/2014/main" id="{3D96590F-06DE-E74E-6C68-3AA924401070}"/>
              </a:ext>
            </a:extLst>
          </p:cNvPr>
          <p:cNvSpPr>
            <a:spLocks noChangeArrowheads="1"/>
          </p:cNvSpPr>
          <p:nvPr/>
        </p:nvSpPr>
        <p:spPr bwMode="auto">
          <a:xfrm>
            <a:off x="529076" y="3084870"/>
            <a:ext cx="8430772" cy="307777"/>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ontserrat"/>
                <a:cs typeface="Courier New"/>
              </a:rPr>
              <a:t>@pytest.mark.parametrize(“param1, param2, result", [ values, values ])</a:t>
            </a:r>
            <a:endParaRPr lang="en-US" altLang="en-US" sz="2000" b="0" i="0" u="none" strike="noStrike" cap="none" normalizeH="0" baseline="0">
              <a:ln>
                <a:noFill/>
              </a:ln>
              <a:solidFill>
                <a:srgbClr val="000000"/>
              </a:solidFill>
              <a:effectLst/>
              <a:latin typeface="Montserrat"/>
              <a:cs typeface="Courier New"/>
            </a:endParaRPr>
          </a:p>
        </p:txBody>
      </p:sp>
    </p:spTree>
    <p:extLst>
      <p:ext uri="{BB962C8B-B14F-4D97-AF65-F5344CB8AC3E}">
        <p14:creationId xmlns:p14="http://schemas.microsoft.com/office/powerpoint/2010/main" val="257944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11022-D45F-4722-9463-CB5FBEF8CC91}"/>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dirty="0" smtClean="0"/>
              <a:pPr>
                <a:spcAft>
                  <a:spcPts val="600"/>
                </a:spcAft>
              </a:pPr>
              <a:t>4</a:t>
            </a:fld>
            <a:endParaRPr lang="en-GB" dirty="0"/>
          </a:p>
        </p:txBody>
      </p:sp>
      <p:sp>
        <p:nvSpPr>
          <p:cNvPr id="3" name="Title 2">
            <a:extLst>
              <a:ext uri="{FF2B5EF4-FFF2-40B4-BE49-F238E27FC236}">
                <a16:creationId xmlns:a16="http://schemas.microsoft.com/office/drawing/2014/main" id="{EA555042-9133-4133-82CD-B9EB59721C6D}"/>
              </a:ext>
            </a:extLst>
          </p:cNvPr>
          <p:cNvSpPr>
            <a:spLocks noGrp="1"/>
          </p:cNvSpPr>
          <p:nvPr>
            <p:ph type="title"/>
          </p:nvPr>
        </p:nvSpPr>
        <p:spPr>
          <a:xfrm>
            <a:off x="1037803" y="375193"/>
            <a:ext cx="11517818" cy="805001"/>
          </a:xfrm>
        </p:spPr>
        <p:txBody>
          <a:bodyPr anchor="t">
            <a:normAutofit/>
          </a:bodyPr>
          <a:lstStyle/>
          <a:p>
            <a:pPr>
              <a:spcAft>
                <a:spcPts val="600"/>
              </a:spcAft>
            </a:pPr>
            <a:r>
              <a:rPr lang="en-GB" dirty="0"/>
              <a:t>Why software testing is so important?</a:t>
            </a:r>
          </a:p>
        </p:txBody>
      </p:sp>
      <p:graphicFrame>
        <p:nvGraphicFramePr>
          <p:cNvPr id="9" name="Content Placeholder 3">
            <a:extLst>
              <a:ext uri="{FF2B5EF4-FFF2-40B4-BE49-F238E27FC236}">
                <a16:creationId xmlns:a16="http://schemas.microsoft.com/office/drawing/2014/main" id="{856862DC-8F4B-7BD5-EB3E-B42018ADB23E}"/>
              </a:ext>
            </a:extLst>
          </p:cNvPr>
          <p:cNvGraphicFramePr/>
          <p:nvPr>
            <p:extLst>
              <p:ext uri="{D42A27DB-BD31-4B8C-83A1-F6EECF244321}">
                <p14:modId xmlns:p14="http://schemas.microsoft.com/office/powerpoint/2010/main" val="967509271"/>
              </p:ext>
            </p:extLst>
          </p:nvPr>
        </p:nvGraphicFramePr>
        <p:xfrm>
          <a:off x="341272" y="1043404"/>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0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3">
            <a:extLst>
              <a:ext uri="{FF2B5EF4-FFF2-40B4-BE49-F238E27FC236}">
                <a16:creationId xmlns:a16="http://schemas.microsoft.com/office/drawing/2014/main" id="{356BA05F-55DD-5187-FF04-FEEF21C3EE46}"/>
              </a:ext>
            </a:extLst>
          </p:cNvPr>
          <p:cNvGraphicFramePr/>
          <p:nvPr>
            <p:extLst>
              <p:ext uri="{D42A27DB-BD31-4B8C-83A1-F6EECF244321}">
                <p14:modId xmlns:p14="http://schemas.microsoft.com/office/powerpoint/2010/main" val="3662221006"/>
              </p:ext>
            </p:extLst>
          </p:nvPr>
        </p:nvGraphicFramePr>
        <p:xfrm>
          <a:off x="341550" y="553669"/>
          <a:ext cx="11516239" cy="6688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1">
            <a:extLst>
              <a:ext uri="{FF2B5EF4-FFF2-40B4-BE49-F238E27FC236}">
                <a16:creationId xmlns:a16="http://schemas.microsoft.com/office/drawing/2014/main" id="{821CFB93-C45E-66BA-6AD5-52044955495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3" name="Content Placeholder 2"/>
          <p:cNvSpPr>
            <a:spLocks noGrp="1"/>
          </p:cNvSpPr>
          <p:nvPr>
            <p:ph type="title"/>
          </p:nvPr>
        </p:nvSpPr>
        <p:spPr>
          <a:xfrm>
            <a:off x="1001708" y="357521"/>
            <a:ext cx="11517818" cy="805001"/>
          </a:xfrm>
        </p:spPr>
        <p:txBody>
          <a:bodyPr anchor="t">
            <a:normAutofit/>
          </a:bodyPr>
          <a:lstStyle/>
          <a:p>
            <a:pPr fontAlgn="base">
              <a:spcAft>
                <a:spcPts val="600"/>
              </a:spcAft>
            </a:pPr>
            <a:r>
              <a:rPr lang="en-GB" dirty="0"/>
              <a:t>What are the different types of test?</a:t>
            </a:r>
          </a:p>
        </p:txBody>
      </p:sp>
    </p:spTree>
    <p:extLst>
      <p:ext uri="{BB962C8B-B14F-4D97-AF65-F5344CB8AC3E}">
        <p14:creationId xmlns:p14="http://schemas.microsoft.com/office/powerpoint/2010/main" val="388632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2"/>
          </p:nvPr>
        </p:nvSpPr>
        <p:spPr>
          <a:xfrm>
            <a:off x="449709" y="1282663"/>
            <a:ext cx="7402499" cy="520263"/>
          </a:xfrm>
        </p:spPr>
        <p:txBody>
          <a:bodyPr/>
          <a:lstStyle/>
          <a:p>
            <a:r>
              <a:rPr lang="en-GB" sz="2000" b="1" dirty="0">
                <a:latin typeface="+mn-lt"/>
              </a:rPr>
              <a:t>Manual testing</a:t>
            </a:r>
            <a:endParaRPr lang="en-US" sz="2000" dirty="0">
              <a:latin typeface="+mn-lt"/>
            </a:endParaRPr>
          </a:p>
          <a:p>
            <a:pPr marL="457200" lvl="0" indent="-228600" fontAlgn="base">
              <a:buFont typeface="Arial" panose="020B0604020202020204" pitchFamily="34" charset="0"/>
              <a:buChar char="•"/>
              <a:tabLst>
                <a:tab pos="457200" algn="l"/>
              </a:tabLst>
            </a:pPr>
            <a:r>
              <a:rPr lang="en-GB" sz="2000" dirty="0">
                <a:latin typeface="+mn-lt"/>
                <a:cs typeface="Times New Roman"/>
              </a:rPr>
              <a:t>Can NOT be designed and performed by anyone. </a:t>
            </a:r>
          </a:p>
          <a:p>
            <a:pPr marL="457200" lvl="0" indent="-228600" fontAlgn="base">
              <a:buFont typeface="Arial" panose="020B0604020202020204" pitchFamily="34" charset="0"/>
              <a:buChar char="•"/>
              <a:tabLst>
                <a:tab pos="457200" algn="l"/>
              </a:tabLst>
            </a:pPr>
            <a:r>
              <a:rPr lang="en-GB" sz="2000" dirty="0">
                <a:latin typeface="+mn-lt"/>
                <a:cs typeface="Times New Roman"/>
              </a:rPr>
              <a:t>Requires deep analysis of the requirements and specialised knowledge.</a:t>
            </a:r>
          </a:p>
          <a:p>
            <a:pPr marL="457200" indent="-228600" fontAlgn="base">
              <a:buFont typeface="Arial" panose="020B0604020202020204" pitchFamily="34" charset="0"/>
              <a:buChar char="•"/>
              <a:tabLst>
                <a:tab pos="457200" algn="l"/>
              </a:tabLst>
            </a:pPr>
            <a:r>
              <a:rPr lang="en-GB" sz="2000" dirty="0">
                <a:latin typeface="+mn-lt"/>
                <a:cs typeface="Times New Roman"/>
              </a:rPr>
              <a:t>Exploratory testing.</a:t>
            </a:r>
          </a:p>
          <a:p>
            <a:pPr marL="457200" indent="-228600" fontAlgn="base">
              <a:buFont typeface="Arial" panose="020B0604020202020204" pitchFamily="34" charset="0"/>
              <a:buChar char="•"/>
              <a:tabLst>
                <a:tab pos="457200" algn="l"/>
              </a:tabLst>
            </a:pPr>
            <a:endParaRPr lang="en-GB" sz="2000" dirty="0">
              <a:latin typeface="+mn-lt"/>
              <a:cs typeface="Times New Roman" panose="02020603050405020304" pitchFamily="18" charset="0"/>
            </a:endParaRPr>
          </a:p>
          <a:p>
            <a:endParaRPr lang="en-GB" sz="2000" b="1" dirty="0">
              <a:latin typeface="+mn-lt"/>
            </a:endParaRPr>
          </a:p>
          <a:p>
            <a:r>
              <a:rPr lang="en-GB" sz="2000" b="1" dirty="0">
                <a:latin typeface="+mn-lt"/>
              </a:rPr>
              <a:t>Automated testing</a:t>
            </a:r>
          </a:p>
          <a:p>
            <a:pPr marL="457200" indent="-228600">
              <a:buFont typeface="Arial" panose="020B0604020202020204" pitchFamily="34" charset="0"/>
              <a:buChar char="•"/>
            </a:pPr>
            <a:r>
              <a:rPr lang="en-GB" sz="2000" dirty="0">
                <a:effectLst/>
                <a:latin typeface="+mn-lt"/>
                <a:ea typeface="Times New Roman" panose="02020603050405020304" pitchFamily="18" charset="0"/>
                <a:cs typeface="Times New Roman"/>
              </a:rPr>
              <a:t>Manually checking code may not be possible. For example, when testing:</a:t>
            </a:r>
            <a:endParaRPr lang="en-GB" sz="2000" dirty="0">
              <a:latin typeface="+mn-lt"/>
              <a:ea typeface="Times New Roman" panose="02020603050405020304" pitchFamily="18" charset="0"/>
              <a:cs typeface="Times New Roman" panose="02020603050405020304" pitchFamily="18" charset="0"/>
            </a:endParaRPr>
          </a:p>
          <a:p>
            <a:pPr marL="806450" indent="-228600">
              <a:buFont typeface="Arial" panose="020B0604020202020204" pitchFamily="34" charset="0"/>
              <a:buChar char="•"/>
            </a:pPr>
            <a:r>
              <a:rPr lang="en-GB" sz="2000" dirty="0">
                <a:effectLst/>
                <a:latin typeface="+mn-lt"/>
                <a:ea typeface="Times New Roman" panose="02020603050405020304" pitchFamily="18" charset="0"/>
                <a:cs typeface="Times New Roman" panose="02020603050405020304" pitchFamily="18" charset="0"/>
              </a:rPr>
              <a:t>P</a:t>
            </a:r>
            <a:r>
              <a:rPr lang="en-GB" sz="2000" dirty="0">
                <a:effectLst/>
                <a:latin typeface="+mn-lt"/>
                <a:ea typeface="Times New Roman" panose="02020603050405020304" pitchFamily="18" charset="0"/>
                <a:cs typeface="Times New Roman"/>
              </a:rPr>
              <a:t>erformance</a:t>
            </a:r>
            <a:endParaRPr lang="en-GB" sz="2000" dirty="0">
              <a:latin typeface="+mn-lt"/>
              <a:ea typeface="Times New Roman" panose="02020603050405020304" pitchFamily="18" charset="0"/>
              <a:cs typeface="Times New Roman"/>
            </a:endParaRPr>
          </a:p>
          <a:p>
            <a:pPr marL="806450" indent="-228600">
              <a:buFont typeface="Arial" panose="020B0604020202020204" pitchFamily="34" charset="0"/>
              <a:buChar char="•"/>
            </a:pPr>
            <a:r>
              <a:rPr lang="en-GB" sz="2000" dirty="0">
                <a:latin typeface="+mn-lt"/>
                <a:ea typeface="Times New Roman" panose="02020603050405020304" pitchFamily="18" charset="0"/>
                <a:cs typeface="Times New Roman"/>
              </a:rPr>
              <a:t>P</a:t>
            </a:r>
            <a:r>
              <a:rPr lang="en-GB" sz="2000" dirty="0">
                <a:effectLst/>
                <a:latin typeface="+mn-lt"/>
                <a:ea typeface="Times New Roman" panose="02020603050405020304" pitchFamily="18" charset="0"/>
                <a:cs typeface="Times New Roman"/>
              </a:rPr>
              <a:t>arallel execution</a:t>
            </a:r>
            <a:endParaRPr lang="en-GB" sz="2000" dirty="0">
              <a:latin typeface="+mn-lt"/>
              <a:ea typeface="Times New Roman" panose="02020603050405020304" pitchFamily="18" charset="0"/>
              <a:cs typeface="Times New Roman"/>
            </a:endParaRPr>
          </a:p>
          <a:p>
            <a:pPr marL="806450" indent="-228600">
              <a:buFont typeface="Arial" panose="020B0604020202020204" pitchFamily="34" charset="0"/>
              <a:buChar char="•"/>
            </a:pPr>
            <a:r>
              <a:rPr lang="en-GB" sz="2000" dirty="0">
                <a:latin typeface="+mn-lt"/>
                <a:ea typeface="Times New Roman" panose="02020603050405020304" pitchFamily="18" charset="0"/>
                <a:cs typeface="Times New Roman"/>
              </a:rPr>
              <a:t>L</a:t>
            </a:r>
            <a:r>
              <a:rPr lang="en-GB" sz="2000" dirty="0">
                <a:effectLst/>
                <a:latin typeface="+mn-lt"/>
                <a:ea typeface="Times New Roman" panose="02020603050405020304" pitchFamily="18" charset="0"/>
                <a:cs typeface="Times New Roman"/>
              </a:rPr>
              <a:t>oad tests</a:t>
            </a:r>
            <a:endParaRPr lang="en-GB" sz="2000" dirty="0">
              <a:latin typeface="+mn-lt"/>
              <a:ea typeface="Times New Roman" panose="02020603050405020304" pitchFamily="18" charset="0"/>
              <a:cs typeface="Times New Roman"/>
            </a:endParaRPr>
          </a:p>
          <a:p>
            <a:pPr marL="806450" indent="-228600">
              <a:buFont typeface="Arial" panose="020B0604020202020204" pitchFamily="34" charset="0"/>
              <a:buChar char="•"/>
            </a:pPr>
            <a:r>
              <a:rPr lang="en-GB" sz="2000" dirty="0">
                <a:effectLst/>
                <a:latin typeface="+mn-lt"/>
                <a:ea typeface="Times New Roman" panose="02020603050405020304" pitchFamily="18" charset="0"/>
                <a:cs typeface="Times New Roman"/>
              </a:rPr>
              <a:t>Penetration test…</a:t>
            </a:r>
          </a:p>
          <a:p>
            <a:pPr marL="457200" indent="-228600">
              <a:buFont typeface="Arial" panose="020B0604020202020204" pitchFamily="34" charset="0"/>
              <a:buChar char="•"/>
            </a:pPr>
            <a:r>
              <a:rPr lang="en-GB" sz="2000" dirty="0">
                <a:latin typeface="+mn-lt"/>
                <a:ea typeface="Times New Roman" panose="02020603050405020304" pitchFamily="18" charset="0"/>
                <a:cs typeface="Times New Roman"/>
              </a:rPr>
              <a:t>Unit testing is often used to test code.</a:t>
            </a:r>
          </a:p>
          <a:p>
            <a:pPr marL="457200" indent="-228600">
              <a:buFont typeface="Arial" panose="020B0604020202020204" pitchFamily="34" charset="0"/>
              <a:buChar char="•"/>
            </a:pPr>
            <a:r>
              <a:rPr lang="en-GB" sz="2000" dirty="0">
                <a:effectLst/>
                <a:latin typeface="+mn-lt"/>
                <a:ea typeface="Times New Roman" panose="02020603050405020304" pitchFamily="18" charset="0"/>
                <a:cs typeface="Times New Roman"/>
              </a:rPr>
              <a:t>It is the duty of the coder to write these.</a:t>
            </a:r>
          </a:p>
          <a:p>
            <a:pPr marL="457200" indent="-228600">
              <a:buFont typeface="Arial" panose="020B0604020202020204" pitchFamily="34" charset="0"/>
              <a:buChar char="•"/>
            </a:pPr>
            <a:endParaRPr lang="en-GB" sz="2000"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sz="2000" b="1" dirty="0">
              <a:latin typeface="+mn-lt"/>
            </a:endParaRPr>
          </a:p>
          <a:p>
            <a:endParaRPr lang="en-GB" sz="2000" dirty="0">
              <a:latin typeface="+mn-lt"/>
            </a:endParaRPr>
          </a:p>
          <a:p>
            <a:endParaRPr lang="en-GB" sz="2000" dirty="0">
              <a:latin typeface="+mn-lt"/>
            </a:endParaRPr>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4294967295"/>
          </p:nvPr>
        </p:nvSpPr>
        <p:spPr>
          <a:xfrm>
            <a:off x="1022684" y="296068"/>
            <a:ext cx="6958013" cy="519113"/>
          </a:xfrm>
        </p:spPr>
        <p:txBody>
          <a:bodyPr/>
          <a:lstStyle/>
          <a:p>
            <a:r>
              <a:rPr lang="en-GB" sz="3600" dirty="0">
                <a:latin typeface="Montserrat Black" panose="00000A00000000000000" pitchFamily="2" charset="0"/>
              </a:rPr>
              <a:t>Manual or Automated tests</a:t>
            </a:r>
          </a:p>
        </p:txBody>
      </p:sp>
      <p:pic>
        <p:nvPicPr>
          <p:cNvPr id="7" name="Picture 6">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852208" y="3690380"/>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852208" y="1070516"/>
            <a:ext cx="3585948" cy="2364284"/>
          </a:xfrm>
          <a:prstGeom prst="rect">
            <a:avLst/>
          </a:prstGeom>
          <a:effectLst>
            <a:softEdge rad="88900"/>
          </a:effectLst>
        </p:spPr>
      </p:pic>
    </p:spTree>
    <p:extLst>
      <p:ext uri="{BB962C8B-B14F-4D97-AF65-F5344CB8AC3E}">
        <p14:creationId xmlns:p14="http://schemas.microsoft.com/office/powerpoint/2010/main" val="171861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967626" y="261631"/>
            <a:ext cx="10595714" cy="520263"/>
          </a:xfrm>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8" y="1102339"/>
            <a:ext cx="5571822" cy="2926010"/>
          </a:xfrm>
        </p:spPr>
        <p:txBody>
          <a:bodyPr/>
          <a:lstStyle/>
          <a:p>
            <a:r>
              <a:rPr lang="en-GB" b="1" dirty="0">
                <a:latin typeface="+mn-lt"/>
              </a:rPr>
              <a:t>Demonstration</a:t>
            </a:r>
          </a:p>
          <a:p>
            <a:pPr marL="457200" indent="-228600">
              <a:buFont typeface="Arial" panose="020B0604020202020204" pitchFamily="34" charset="0"/>
              <a:buChar char="•"/>
            </a:pPr>
            <a:r>
              <a:rPr lang="en-GB" dirty="0">
                <a:latin typeface="+mn-lt"/>
              </a:rPr>
              <a:t>Create a new Package called calculator.</a:t>
            </a:r>
          </a:p>
          <a:p>
            <a:pPr marL="457200" lvl="1" indent="-228600"/>
            <a:r>
              <a:rPr lang="en-GB" dirty="0">
                <a:latin typeface="+mn-lt"/>
              </a:rPr>
              <a:t>Notice the __init__.py file.</a:t>
            </a:r>
          </a:p>
          <a:p>
            <a:pPr marL="457200" indent="-228600">
              <a:buFont typeface="Arial" panose="020B0604020202020204" pitchFamily="34" charset="0"/>
              <a:buChar char="•"/>
            </a:pPr>
            <a:r>
              <a:rPr lang="en-GB" dirty="0">
                <a:latin typeface="+mn-lt"/>
              </a:rPr>
              <a:t>Create a new script called demo_calc.py.</a:t>
            </a:r>
          </a:p>
          <a:p>
            <a:pPr marL="457200" lvl="1" indent="-228600"/>
            <a:r>
              <a:rPr lang="en-GB" dirty="0">
                <a:latin typeface="+mn-lt"/>
              </a:rPr>
              <a:t>Define add, multiply and divide functions.</a:t>
            </a:r>
          </a:p>
          <a:p>
            <a:pPr marL="457200" lvl="1" indent="-228600"/>
            <a:r>
              <a:rPr lang="en-GB" dirty="0">
                <a:latin typeface="+mn-lt"/>
              </a:rPr>
              <a:t>Add and multiply functions should allow multiple parameters.</a:t>
            </a:r>
          </a:p>
          <a:p>
            <a:pPr marL="457200" lvl="1" indent="-228600"/>
            <a:r>
              <a:rPr lang="en-GB" dirty="0">
                <a:latin typeface="+mn-lt"/>
              </a:rPr>
              <a:t>Define main() function to call functions.</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grpSp>
        <p:nvGrpSpPr>
          <p:cNvPr id="3" name="Group 2">
            <a:extLst>
              <a:ext uri="{FF2B5EF4-FFF2-40B4-BE49-F238E27FC236}">
                <a16:creationId xmlns:a16="http://schemas.microsoft.com/office/drawing/2014/main" id="{C39BC4F5-8729-DECB-CF27-BACB72440A56}"/>
              </a:ext>
            </a:extLst>
          </p:cNvPr>
          <p:cNvGrpSpPr/>
          <p:nvPr/>
        </p:nvGrpSpPr>
        <p:grpSpPr>
          <a:xfrm>
            <a:off x="5956781" y="1099491"/>
            <a:ext cx="6332938" cy="5561144"/>
            <a:chOff x="3708797" y="1424047"/>
            <a:chExt cx="6332938" cy="5561144"/>
          </a:xfrm>
        </p:grpSpPr>
        <p:pic>
          <p:nvPicPr>
            <p:cNvPr id="10" name="Picture 9">
              <a:extLst>
                <a:ext uri="{FF2B5EF4-FFF2-40B4-BE49-F238E27FC236}">
                  <a16:creationId xmlns:a16="http://schemas.microsoft.com/office/drawing/2014/main" id="{C4A8406E-D2F9-9D0B-FD6A-646C3918B426}"/>
                </a:ext>
              </a:extLst>
            </p:cNvPr>
            <p:cNvPicPr>
              <a:picLocks noChangeAspect="1"/>
            </p:cNvPicPr>
            <p:nvPr/>
          </p:nvPicPr>
          <p:blipFill>
            <a:blip r:embed="rId3"/>
            <a:stretch>
              <a:fillRect/>
            </a:stretch>
          </p:blipFill>
          <p:spPr>
            <a:xfrm>
              <a:off x="3708797" y="2389665"/>
              <a:ext cx="1835859" cy="2668795"/>
            </a:xfrm>
            <a:prstGeom prst="rect">
              <a:avLst/>
            </a:prstGeom>
          </p:spPr>
        </p:pic>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6009921" y="1722212"/>
              <a:ext cx="3721770" cy="526297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add</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0</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mul</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1</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div</a:t>
              </a:r>
              <a:r>
                <a:rPr kumimoji="0" lang="en-US" altLang="en-US" sz="1400" b="0" i="0" strike="noStrike" cap="none" normalizeH="0" baseline="0" dirty="0">
                  <a:ln>
                    <a:noFill/>
                  </a:ln>
                  <a:solidFill>
                    <a:srgbClr val="080808"/>
                  </a:solidFill>
                  <a:effectLst/>
                  <a:latin typeface="Courier New"/>
                  <a:cs typeface="Courier New"/>
                </a:rPr>
                <a:t>(x, z):</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00080"/>
                  </a:solidFill>
                  <a:effectLst/>
                  <a:latin typeface="Courier New"/>
                  <a:cs typeface="Courier New"/>
                </a:rPr>
                <a:t>float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x/z</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.3f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main</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add(</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sub(</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mul(</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div(</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None</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if </a:t>
              </a:r>
              <a:r>
                <a:rPr kumimoji="0" lang="en-US" altLang="en-US" sz="1400" b="0" i="0" strike="noStrike" cap="none" normalizeH="0" baseline="0" dirty="0">
                  <a:ln>
                    <a:noFill/>
                  </a:ln>
                  <a:solidFill>
                    <a:srgbClr val="080808"/>
                  </a:solidFill>
                  <a:effectLst/>
                  <a:latin typeface="Courier New"/>
                  <a:cs typeface="Courier New"/>
                </a:rPr>
                <a:t>__name__ == </a:t>
              </a:r>
              <a:r>
                <a:rPr kumimoji="0" lang="en-US" altLang="en-US" sz="1400" b="0" i="0" strike="noStrike" cap="none" normalizeH="0" baseline="0" dirty="0">
                  <a:ln>
                    <a:noFill/>
                  </a:ln>
                  <a:solidFill>
                    <a:srgbClr val="067D17"/>
                  </a:solidFill>
                  <a:effectLst/>
                  <a:latin typeface="Courier New"/>
                  <a:cs typeface="Courier New"/>
                </a:rPr>
                <a:t>"__main__"</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main()</a:t>
              </a:r>
              <a:endParaRPr lang="en-GB" sz="1400">
                <a:latin typeface="Courier New"/>
                <a:cs typeface="Courier New"/>
              </a:endParaRPr>
            </a:p>
          </p:txBody>
        </p:sp>
        <p:cxnSp>
          <p:nvCxnSpPr>
            <p:cNvPr id="22" name="Straight Arrow Connector 21">
              <a:extLst>
                <a:ext uri="{FF2B5EF4-FFF2-40B4-BE49-F238E27FC236}">
                  <a16:creationId xmlns:a16="http://schemas.microsoft.com/office/drawing/2014/main" id="{B58CBDEA-1C19-EF91-A3A3-7E723086ED50}"/>
                </a:ext>
              </a:extLst>
            </p:cNvPr>
            <p:cNvCxnSpPr>
              <a:cxnSpLocks/>
            </p:cNvCxnSpPr>
            <p:nvPr/>
          </p:nvCxnSpPr>
          <p:spPr>
            <a:xfrm>
              <a:off x="5181600" y="4699000"/>
              <a:ext cx="80009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1D0D3C-D870-0E86-C48C-E43959F48E69}"/>
                </a:ext>
              </a:extLst>
            </p:cNvPr>
            <p:cNvSpPr txBox="1"/>
            <p:nvPr/>
          </p:nvSpPr>
          <p:spPr>
            <a:xfrm>
              <a:off x="8588978" y="1424047"/>
              <a:ext cx="1452757" cy="363110"/>
            </a:xfrm>
            <a:prstGeom prst="rect">
              <a:avLst/>
            </a:prstGeom>
          </p:spPr>
          <p:txBody>
            <a:bodyPr vert="horz" wrap="none" lIns="0" tIns="0" rIns="0" bIns="0" rtlCol="0" anchor="t" anchorCtr="0">
              <a:normAutofit/>
            </a:bodyPr>
            <a:lstStyle/>
            <a:p>
              <a:pPr algn="l"/>
              <a:r>
                <a:rPr lang="en-GB" sz="1200" dirty="0"/>
                <a:t>demo_calc.py</a:t>
              </a:r>
            </a:p>
          </p:txBody>
        </p:sp>
      </p:grpSp>
    </p:spTree>
    <p:extLst>
      <p:ext uri="{BB962C8B-B14F-4D97-AF65-F5344CB8AC3E}">
        <p14:creationId xmlns:p14="http://schemas.microsoft.com/office/powerpoint/2010/main" val="42095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363110"/>
          </a:xfrm>
        </p:spPr>
        <p:txBody>
          <a:bodyPr/>
          <a:lstStyle/>
          <a:p>
            <a:r>
              <a:rPr lang="en-GB" dirty="0">
                <a:latin typeface="+mn-lt"/>
              </a:rPr>
              <a:t>Manual testing on the REPL or command prompt.</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6" name="Picture 5">
            <a:extLst>
              <a:ext uri="{FF2B5EF4-FFF2-40B4-BE49-F238E27FC236}">
                <a16:creationId xmlns:a16="http://schemas.microsoft.com/office/drawing/2014/main" id="{22FB209A-8218-D382-B2D3-C0887F979686}"/>
              </a:ext>
            </a:extLst>
          </p:cNvPr>
          <p:cNvPicPr>
            <a:picLocks noChangeAspect="1"/>
          </p:cNvPicPr>
          <p:nvPr/>
        </p:nvPicPr>
        <p:blipFill>
          <a:blip r:embed="rId3"/>
          <a:stretch>
            <a:fillRect/>
          </a:stretch>
        </p:blipFill>
        <p:spPr>
          <a:xfrm>
            <a:off x="6025444" y="1685440"/>
            <a:ext cx="5581650" cy="45243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7DCCCEFB-1F03-B18F-C1C1-7621D17C8980}"/>
              </a:ext>
            </a:extLst>
          </p:cNvPr>
          <p:cNvPicPr>
            <a:picLocks noChangeAspect="1"/>
          </p:cNvPicPr>
          <p:nvPr/>
        </p:nvPicPr>
        <p:blipFill>
          <a:blip r:embed="rId4"/>
          <a:stretch>
            <a:fillRect/>
          </a:stretch>
        </p:blipFill>
        <p:spPr>
          <a:xfrm>
            <a:off x="584906" y="1566377"/>
            <a:ext cx="5172075"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8684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a:xfrm>
            <a:off x="4978141" y="975517"/>
            <a:ext cx="6770688" cy="5119407"/>
          </a:xfrm>
        </p:spPr>
        <p:txBody>
          <a:bodyPr/>
          <a:lstStyle/>
          <a:p>
            <a:pPr>
              <a:lnSpc>
                <a:spcPct val="90000"/>
              </a:lnSpc>
            </a:pPr>
            <a:r>
              <a:rPr lang="en-GB" sz="2400" b="1" dirty="0">
                <a:effectLst/>
                <a:latin typeface="Montserrat"/>
              </a:rPr>
              <a:t>Document and test your code – Docstrings:</a:t>
            </a:r>
            <a:br>
              <a:rPr lang="en-GB" sz="2400" b="1" dirty="0">
                <a:effectLst/>
                <a:latin typeface="Montserrat"/>
              </a:rPr>
            </a:br>
            <a:endParaRPr lang="en-GB" sz="2400" b="1" dirty="0">
              <a:effectLst/>
              <a:latin typeface="Montserrat"/>
            </a:endParaRPr>
          </a:p>
          <a:p>
            <a:pPr marL="457200" lvl="1" indent="-228600">
              <a:lnSpc>
                <a:spcPct val="90000"/>
              </a:lnSpc>
              <a:buFont typeface="Arial" panose="020B0604020202020204" pitchFamily="34" charset="0"/>
              <a:buChar char="•"/>
            </a:pPr>
            <a:r>
              <a:rPr lang="en-GB" sz="2400" dirty="0">
                <a:latin typeface="Montserrat"/>
              </a:rPr>
              <a:t>Documents the script.</a:t>
            </a:r>
          </a:p>
          <a:p>
            <a:pPr marL="457200" lvl="1" indent="-228600">
              <a:lnSpc>
                <a:spcPct val="90000"/>
              </a:lnSpc>
              <a:buFont typeface="Arial" panose="020B0604020202020204" pitchFamily="34" charset="0"/>
              <a:buChar char="•"/>
            </a:pPr>
            <a:r>
              <a:rPr lang="en-GB" sz="2400" dirty="0">
                <a:latin typeface="Montserrat"/>
              </a:rPr>
              <a:t>Documents the functions.</a:t>
            </a:r>
          </a:p>
          <a:p>
            <a:pPr marL="457200" lvl="1" indent="-228600">
              <a:lnSpc>
                <a:spcPct val="90000"/>
              </a:lnSpc>
            </a:pPr>
            <a:r>
              <a:rPr lang="en-GB" sz="2400" dirty="0">
                <a:latin typeface="Montserrat"/>
              </a:rPr>
              <a:t>PEP 008 compliance.</a:t>
            </a:r>
            <a:endParaRPr lang="en-GB" sz="2400" dirty="0">
              <a:effectLst/>
            </a:endParaRPr>
          </a:p>
          <a:p>
            <a:pPr marL="457200" lvl="1" indent="-228600">
              <a:lnSpc>
                <a:spcPct val="90000"/>
              </a:lnSpc>
              <a:buFont typeface="Arial" panose="020B0604020202020204" pitchFamily="34" charset="0"/>
              <a:buChar char="•"/>
            </a:pPr>
            <a:r>
              <a:rPr lang="en-GB" sz="2400" dirty="0">
                <a:effectLst/>
                <a:latin typeface="Montserrat"/>
              </a:rPr>
              <a:t>Provides help().</a:t>
            </a:r>
          </a:p>
          <a:p>
            <a:pPr marL="457200" lvl="1" indent="-228600">
              <a:lnSpc>
                <a:spcPct val="90000"/>
              </a:lnSpc>
              <a:buFont typeface="Arial" panose="020B0604020202020204" pitchFamily="34" charset="0"/>
              <a:buChar char="•"/>
            </a:pPr>
            <a:r>
              <a:rPr lang="en-GB" sz="2400" dirty="0">
                <a:latin typeface="+mn-lt"/>
                <a:cs typeface="Segoe UI"/>
              </a:rPr>
              <a:t>It can be tested!</a:t>
            </a:r>
            <a:endParaRPr lang="en-GB" sz="2400" dirty="0">
              <a:effectLst/>
              <a:latin typeface="+mn-lt"/>
              <a:ea typeface="Times New Roman" panose="02020603050405020304" pitchFamily="18" charset="0"/>
              <a:cs typeface="Segoe UI"/>
            </a:endParaRPr>
          </a:p>
          <a:p>
            <a:endParaRPr lang="en-GB" dirty="0"/>
          </a:p>
        </p:txBody>
      </p:sp>
      <p:sp>
        <p:nvSpPr>
          <p:cNvPr id="3" name="Content Placeholder 2"/>
          <p:cNvSpPr>
            <a:spLocks noGrp="1"/>
          </p:cNvSpPr>
          <p:nvPr>
            <p:ph type="body" sz="quarter" idx="10"/>
          </p:nvPr>
        </p:nvSpPr>
        <p:spPr/>
        <p:txBody>
          <a:bodyPr>
            <a:normAutofit/>
          </a:bodyPr>
          <a:lstStyle/>
          <a:p>
            <a:pPr fontAlgn="base">
              <a:spcAft>
                <a:spcPts val="600"/>
              </a:spcAft>
            </a:pPr>
            <a:r>
              <a:rPr lang="en-GB" dirty="0"/>
              <a:t>Document</a:t>
            </a:r>
          </a:p>
          <a:p>
            <a:pPr fontAlgn="base">
              <a:spcAft>
                <a:spcPts val="600"/>
              </a:spcAft>
            </a:pPr>
            <a:r>
              <a:rPr lang="en-GB" dirty="0"/>
              <a:t>STRINGS and Testing</a:t>
            </a:r>
          </a:p>
        </p:txBody>
      </p:sp>
      <p:pic>
        <p:nvPicPr>
          <p:cNvPr id="5" name="Picture 4">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9352417" y="3736222"/>
            <a:ext cx="2454798" cy="2583997"/>
          </a:xfrm>
          <a:prstGeom prst="rect">
            <a:avLst/>
          </a:prstGeom>
        </p:spPr>
      </p:pic>
      <p:sp>
        <p:nvSpPr>
          <p:cNvPr id="2" name="Slide Number Placeholder 1">
            <a:extLst>
              <a:ext uri="{FF2B5EF4-FFF2-40B4-BE49-F238E27FC236}">
                <a16:creationId xmlns:a16="http://schemas.microsoft.com/office/drawing/2014/main" id="{4EFEDB3A-4BD5-FA49-6495-6C5BED6A69F2}"/>
              </a:ext>
            </a:extLst>
          </p:cNvPr>
          <p:cNvSpPr>
            <a:spLocks noGrp="1"/>
          </p:cNvSpPr>
          <p:nvPr>
            <p:ph type="sldNum" sz="quarter" idx="4"/>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444208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0CB119-B021-4C23-95BA-1572CDAAE339}">
  <ds:schemaRefs>
    <ds:schemaRef ds:uri="http://purl.org/dc/elements/1.1/"/>
    <ds:schemaRef ds:uri="http://schemas.microsoft.com/office/2006/metadata/properties"/>
    <ds:schemaRef ds:uri="5658a7d0-6a08-4b10-980f-26d551ebb763"/>
    <ds:schemaRef ds:uri="http://purl.org/dc/terms/"/>
    <ds:schemaRef ds:uri="http://schemas.openxmlformats.org/package/2006/metadata/core-properties"/>
    <ds:schemaRef ds:uri="2adca231-d9e0-4ab7-b9c8-e8741ed43f47"/>
    <ds:schemaRef ds:uri="http://purl.org/dc/dcmitype/"/>
    <ds:schemaRef ds:uri="http://schemas.microsoft.com/office/infopath/2007/PartnerControl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8CF84756-A386-43E0-B1B4-C6DC152A358F}">
  <ds:schemaRefs>
    <ds:schemaRef ds:uri="http://schemas.microsoft.com/sharepoint/v3/contenttype/forms"/>
  </ds:schemaRefs>
</ds:datastoreItem>
</file>

<file path=customXml/itemProps3.xml><?xml version="1.0" encoding="utf-8"?>
<ds:datastoreItem xmlns:ds="http://schemas.openxmlformats.org/officeDocument/2006/customXml" ds:itemID="{388828A7-7A9F-4AC6-AA81-B09F74FEEB0D}"/>
</file>

<file path=docProps/app.xml><?xml version="1.0" encoding="utf-8"?>
<Properties xmlns="http://schemas.openxmlformats.org/officeDocument/2006/extended-properties" xmlns:vt="http://schemas.openxmlformats.org/officeDocument/2006/docPropsVTypes">
  <Template/>
  <TotalTime>8739</TotalTime>
  <Words>6746</Words>
  <Application>Microsoft Office PowerPoint</Application>
  <PresentationFormat>Widescreen</PresentationFormat>
  <Paragraphs>649</Paragraphs>
  <Slides>33</Slides>
  <Notes>33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33</vt:i4>
      </vt:variant>
    </vt:vector>
  </HeadingPairs>
  <TitlesOfParts>
    <vt:vector size="45" baseType="lpstr">
      <vt:lpstr>Arial</vt:lpstr>
      <vt:lpstr>Arial,Sans-Serif</vt:lpstr>
      <vt:lpstr>Calibri</vt:lpstr>
      <vt:lpstr>Courier New</vt:lpstr>
      <vt:lpstr>JetBrains Mono</vt:lpstr>
      <vt:lpstr>Montserrat</vt:lpstr>
      <vt:lpstr>Montserrat Black</vt:lpstr>
      <vt:lpstr>source sans pro</vt:lpstr>
      <vt:lpstr>Times New Roman</vt:lpstr>
      <vt:lpstr>Master</vt:lpstr>
      <vt:lpstr>Master_Neutral</vt:lpstr>
      <vt:lpstr>Master_Red_and_Purple</vt:lpstr>
      <vt:lpstr>PowerPoint Presentation</vt:lpstr>
      <vt:lpstr>PowerPoint Presentation</vt:lpstr>
      <vt:lpstr>PowerPoint Presentation</vt:lpstr>
      <vt:lpstr>Why software testing is so important?</vt:lpstr>
      <vt:lpstr>What are the different types of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Evans, Josie</cp:lastModifiedBy>
  <cp:revision>1009</cp:revision>
  <cp:lastPrinted>2019-07-03T09:46:41Z</cp:lastPrinted>
  <dcterms:created xsi:type="dcterms:W3CDTF">2019-09-05T08:17:12Z</dcterms:created>
  <dcterms:modified xsi:type="dcterms:W3CDTF">2024-02-20T12:12:24Z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4</vt:lpwstr>
  </property>
  <property fmtid="{D5CDD505-2E9C-101B-9397-08002B2CF9AE}" pid="5" name="MediaServiceImageTags">
    <vt:lpwstr/>
  </property>
</Properties>
</file>